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20"/>
  </p:notesMasterIdLst>
  <p:sldIdLst>
    <p:sldId id="275" r:id="rId6"/>
    <p:sldId id="293" r:id="rId7"/>
    <p:sldId id="278" r:id="rId8"/>
    <p:sldId id="722" r:id="rId9"/>
    <p:sldId id="263" r:id="rId10"/>
    <p:sldId id="260" r:id="rId11"/>
    <p:sldId id="314" r:id="rId12"/>
    <p:sldId id="271" r:id="rId13"/>
    <p:sldId id="272" r:id="rId14"/>
    <p:sldId id="309" r:id="rId15"/>
    <p:sldId id="282" r:id="rId16"/>
    <p:sldId id="301" r:id="rId17"/>
    <p:sldId id="311"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11" userDrawn="1">
          <p15:clr>
            <a:srgbClr val="A4A3A4"/>
          </p15:clr>
        </p15:guide>
        <p15:guide id="4" orient="horz" pos="8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DFE"/>
    <a:srgbClr val="808080"/>
    <a:srgbClr val="1793CE"/>
    <a:srgbClr val="EC6C44"/>
    <a:srgbClr val="197DEB"/>
    <a:srgbClr val="B2CA70"/>
    <a:srgbClr val="103786"/>
    <a:srgbClr val="FF6D6D"/>
    <a:srgbClr val="569E78"/>
    <a:srgbClr val="C08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89" autoAdjust="0"/>
    <p:restoredTop sz="88683" autoAdjust="0"/>
  </p:normalViewPr>
  <p:slideViewPr>
    <p:cSldViewPr snapToGrid="0">
      <p:cViewPr varScale="1">
        <p:scale>
          <a:sx n="74" d="100"/>
          <a:sy n="74" d="100"/>
        </p:scale>
        <p:origin x="631" y="38"/>
      </p:cViewPr>
      <p:guideLst>
        <p:guide orient="horz" pos="2160"/>
        <p:guide pos="3840"/>
        <p:guide pos="211"/>
        <p:guide orient="horz" pos="82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84D288-13C9-4B45-B24D-AAC18D2D5CCF}"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8702F-B6FA-4D0A-A772-9D1885F96195}" type="slidenum">
              <a:rPr lang="en-US" smtClean="0"/>
              <a:t>‹#›</a:t>
            </a:fld>
            <a:endParaRPr lang="en-US"/>
          </a:p>
        </p:txBody>
      </p:sp>
    </p:spTree>
    <p:extLst>
      <p:ext uri="{BB962C8B-B14F-4D97-AF65-F5344CB8AC3E}">
        <p14:creationId xmlns:p14="http://schemas.microsoft.com/office/powerpoint/2010/main" val="3021201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anose="020B0600070205080204" pitchFamily="34" charset="-128"/>
              <a:cs typeface="Helvetica" panose="020B0604020202020204" pitchFamily="34" charset="0"/>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C8D93D1-A8AD-43A3-B23A-715F320B2F51}"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2193628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deployment.</a:t>
            </a:r>
            <a:r>
              <a:rPr lang="en-US" baseline="0" dirty="0"/>
              <a:t>  Niagara can pick up local hard wired devices, integrate to IP based systems (CCTV), Server based software (HR, SAP, Access Control etc…). </a:t>
            </a:r>
          </a:p>
          <a:p>
            <a:endParaRPr lang="en-US" baseline="0" dirty="0"/>
          </a:p>
          <a:p>
            <a:r>
              <a:rPr lang="en-US" baseline="0" dirty="0"/>
              <a:t>Niagara can also control other BMS controllers if they need replacing as a retro fit. </a:t>
            </a:r>
            <a:endParaRPr lang="en-US" dirty="0"/>
          </a:p>
        </p:txBody>
      </p:sp>
      <p:sp>
        <p:nvSpPr>
          <p:cNvPr id="4" name="Slide Number Placeholder 3"/>
          <p:cNvSpPr>
            <a:spLocks noGrp="1"/>
          </p:cNvSpPr>
          <p:nvPr>
            <p:ph type="sldNum" sz="quarter" idx="10"/>
          </p:nvPr>
        </p:nvSpPr>
        <p:spPr/>
        <p:txBody>
          <a:bodyPr/>
          <a:lstStyle/>
          <a:p>
            <a:fld id="{DAA8702F-B6FA-4D0A-A772-9D1885F96195}" type="slidenum">
              <a:rPr lang="en-US" smtClean="0"/>
              <a:t>12</a:t>
            </a:fld>
            <a:endParaRPr lang="en-US"/>
          </a:p>
        </p:txBody>
      </p:sp>
    </p:spTree>
    <p:extLst>
      <p:ext uri="{BB962C8B-B14F-4D97-AF65-F5344CB8AC3E}">
        <p14:creationId xmlns:p14="http://schemas.microsoft.com/office/powerpoint/2010/main" val="3806270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deployment.</a:t>
            </a:r>
            <a:r>
              <a:rPr lang="en-US" baseline="0" dirty="0"/>
              <a:t>  Niagara can pick up local hard-wired devices, integrate to IP based systems (CCTV), Server based software (HR, SAP, Access Control etc…). </a:t>
            </a:r>
          </a:p>
          <a:p>
            <a:endParaRPr lang="en-US" baseline="0" dirty="0"/>
          </a:p>
          <a:p>
            <a:r>
              <a:rPr lang="en-US" baseline="0" dirty="0"/>
              <a:t>Niagara can also control other BMS controllers if they need replacing as a retro fit. </a:t>
            </a:r>
            <a:endParaRPr lang="en-US" dirty="0"/>
          </a:p>
        </p:txBody>
      </p:sp>
      <p:sp>
        <p:nvSpPr>
          <p:cNvPr id="4" name="Slide Number Placeholder 3"/>
          <p:cNvSpPr>
            <a:spLocks noGrp="1"/>
          </p:cNvSpPr>
          <p:nvPr>
            <p:ph type="sldNum" sz="quarter" idx="10"/>
          </p:nvPr>
        </p:nvSpPr>
        <p:spPr/>
        <p:txBody>
          <a:bodyPr/>
          <a:lstStyle/>
          <a:p>
            <a:fld id="{DAA8702F-B6FA-4D0A-A772-9D1885F96195}" type="slidenum">
              <a:rPr lang="en-US" smtClean="0"/>
              <a:t>13</a:t>
            </a:fld>
            <a:endParaRPr lang="en-US"/>
          </a:p>
        </p:txBody>
      </p:sp>
    </p:spTree>
    <p:extLst>
      <p:ext uri="{BB962C8B-B14F-4D97-AF65-F5344CB8AC3E}">
        <p14:creationId xmlns:p14="http://schemas.microsoft.com/office/powerpoint/2010/main" val="299117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anose="020B0600070205080204" pitchFamily="34" charset="-128"/>
              <a:cs typeface="Helvetica" panose="020B0604020202020204" pitchFamily="34" charset="0"/>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C8D93D1-A8AD-43A3-B23A-715F320B2F51}"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93355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about</a:t>
            </a:r>
            <a:r>
              <a:rPr lang="en-US" baseline="0" dirty="0"/>
              <a:t> Tridium History.  In the mid 1990’s Tridium was formed to solve the problem of integration. </a:t>
            </a:r>
            <a:endParaRPr lang="en-US" dirty="0"/>
          </a:p>
        </p:txBody>
      </p:sp>
      <p:sp>
        <p:nvSpPr>
          <p:cNvPr id="4" name="Slide Number Placeholder 3"/>
          <p:cNvSpPr>
            <a:spLocks noGrp="1"/>
          </p:cNvSpPr>
          <p:nvPr>
            <p:ph type="sldNum" sz="quarter" idx="10"/>
          </p:nvPr>
        </p:nvSpPr>
        <p:spPr/>
        <p:txBody>
          <a:bodyPr/>
          <a:lstStyle/>
          <a:p>
            <a:fld id="{DAA8702F-B6FA-4D0A-A772-9D1885F96195}" type="slidenum">
              <a:rPr lang="en-US" smtClean="0"/>
              <a:t>2</a:t>
            </a:fld>
            <a:endParaRPr lang="en-US"/>
          </a:p>
        </p:txBody>
      </p:sp>
    </p:spTree>
    <p:extLst>
      <p:ext uri="{BB962C8B-B14F-4D97-AF65-F5344CB8AC3E}">
        <p14:creationId xmlns:p14="http://schemas.microsoft.com/office/powerpoint/2010/main" val="2556278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Niagara</a:t>
            </a:r>
            <a:r>
              <a:rPr lang="en-US" baseline="0" dirty="0"/>
              <a:t> is the only truly open IoT platform which is delivered, supported and built upon by an independent community of installers, software developers and OEM’s.  Tridium provide the secure and maintained Niagara core platform while our partners are free to develop new applications and services on top of the platform.  The result is that any end user can have a variety of companied to support their buildings and employ developers to build upon Niagara for their own needs. </a:t>
            </a:r>
          </a:p>
        </p:txBody>
      </p:sp>
      <p:sp>
        <p:nvSpPr>
          <p:cNvPr id="4" name="Slide Number Placeholder 3"/>
          <p:cNvSpPr>
            <a:spLocks noGrp="1"/>
          </p:cNvSpPr>
          <p:nvPr>
            <p:ph type="sldNum" sz="quarter" idx="10"/>
          </p:nvPr>
        </p:nvSpPr>
        <p:spPr/>
        <p:txBody>
          <a:bodyPr/>
          <a:lstStyle/>
          <a:p>
            <a:fld id="{DAA8702F-B6FA-4D0A-A772-9D1885F96195}" type="slidenum">
              <a:rPr lang="en-US" smtClean="0"/>
              <a:t>5</a:t>
            </a:fld>
            <a:endParaRPr lang="en-US"/>
          </a:p>
        </p:txBody>
      </p:sp>
    </p:spTree>
    <p:extLst>
      <p:ext uri="{BB962C8B-B14F-4D97-AF65-F5344CB8AC3E}">
        <p14:creationId xmlns:p14="http://schemas.microsoft.com/office/powerpoint/2010/main" val="639504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Niagara framework is a powerful and scalable IoT platform which is truly</a:t>
            </a:r>
            <a:r>
              <a:rPr lang="en-US" baseline="0" dirty="0"/>
              <a:t> open through supporting open protocols, a library of legacy drivers, </a:t>
            </a:r>
            <a:endParaRPr lang="en-US" dirty="0"/>
          </a:p>
        </p:txBody>
      </p:sp>
      <p:sp>
        <p:nvSpPr>
          <p:cNvPr id="4" name="Slide Number Placeholder 3"/>
          <p:cNvSpPr>
            <a:spLocks noGrp="1"/>
          </p:cNvSpPr>
          <p:nvPr>
            <p:ph type="sldNum" sz="quarter" idx="10"/>
          </p:nvPr>
        </p:nvSpPr>
        <p:spPr/>
        <p:txBody>
          <a:bodyPr/>
          <a:lstStyle/>
          <a:p>
            <a:fld id="{DAA8702F-B6FA-4D0A-A772-9D1885F96195}" type="slidenum">
              <a:rPr lang="en-US" smtClean="0"/>
              <a:t>6</a:t>
            </a:fld>
            <a:endParaRPr lang="en-US"/>
          </a:p>
        </p:txBody>
      </p:sp>
    </p:spTree>
    <p:extLst>
      <p:ext uri="{BB962C8B-B14F-4D97-AF65-F5344CB8AC3E}">
        <p14:creationId xmlns:p14="http://schemas.microsoft.com/office/powerpoint/2010/main" val="2791509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Via</a:t>
            </a:r>
            <a:r>
              <a:rPr lang="en-US" baseline="0" dirty="0"/>
              <a:t> multiple drivers, all data from the building sub systems can be pulled into the Niagara platform and ‘normalized’. Within Niagara, all systems can be integrated into a single homogenous ‘smart’ building, working as one. </a:t>
            </a:r>
            <a:r>
              <a:rPr lang="en-US" baseline="0"/>
              <a:t>Additionally, </a:t>
            </a:r>
            <a:r>
              <a:rPr lang="en-US" baseline="0" dirty="0"/>
              <a:t>as Niagara is also a web server it can easily connect into 3</a:t>
            </a:r>
            <a:r>
              <a:rPr lang="en-US" baseline="30000" dirty="0"/>
              <a:t>rd</a:t>
            </a:r>
            <a:r>
              <a:rPr lang="en-US" baseline="0" dirty="0"/>
              <a:t> part enterprise systems. </a:t>
            </a:r>
            <a:endParaRPr lang="en-GB" dirty="0"/>
          </a:p>
        </p:txBody>
      </p:sp>
      <p:sp>
        <p:nvSpPr>
          <p:cNvPr id="4" name="Slide Number Placeholder 3"/>
          <p:cNvSpPr>
            <a:spLocks noGrp="1"/>
          </p:cNvSpPr>
          <p:nvPr>
            <p:ph type="sldNum" sz="quarter" idx="10"/>
          </p:nvPr>
        </p:nvSpPr>
        <p:spPr/>
        <p:txBody>
          <a:bodyPr/>
          <a:lstStyle/>
          <a:p>
            <a:fld id="{DAA8702F-B6FA-4D0A-A772-9D1885F96195}" type="slidenum">
              <a:rPr lang="en-US" smtClean="0"/>
              <a:t>7</a:t>
            </a:fld>
            <a:endParaRPr lang="en-US"/>
          </a:p>
        </p:txBody>
      </p:sp>
    </p:spTree>
    <p:extLst>
      <p:ext uri="{BB962C8B-B14F-4D97-AF65-F5344CB8AC3E}">
        <p14:creationId xmlns:p14="http://schemas.microsoft.com/office/powerpoint/2010/main" val="3516669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open protocols loaded</a:t>
            </a:r>
            <a:r>
              <a:rPr lang="en-US" baseline="0" dirty="0"/>
              <a:t> in the image of Niagara.</a:t>
            </a:r>
            <a:endParaRPr lang="en-US" dirty="0"/>
          </a:p>
        </p:txBody>
      </p:sp>
      <p:sp>
        <p:nvSpPr>
          <p:cNvPr id="4" name="Slide Number Placeholder 3"/>
          <p:cNvSpPr>
            <a:spLocks noGrp="1"/>
          </p:cNvSpPr>
          <p:nvPr>
            <p:ph type="sldNum" sz="quarter" idx="10"/>
          </p:nvPr>
        </p:nvSpPr>
        <p:spPr/>
        <p:txBody>
          <a:bodyPr/>
          <a:lstStyle/>
          <a:p>
            <a:fld id="{DAA8702F-B6FA-4D0A-A772-9D1885F96195}" type="slidenum">
              <a:rPr lang="en-US" smtClean="0"/>
              <a:t>8</a:t>
            </a:fld>
            <a:endParaRPr lang="en-US"/>
          </a:p>
        </p:txBody>
      </p:sp>
    </p:spTree>
    <p:extLst>
      <p:ext uri="{BB962C8B-B14F-4D97-AF65-F5344CB8AC3E}">
        <p14:creationId xmlns:p14="http://schemas.microsoft.com/office/powerpoint/2010/main" val="120184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Able</a:t>
            </a:r>
            <a:r>
              <a:rPr lang="en-US" baseline="0" dirty="0"/>
              <a:t> to connect to legacy products, some of which are end of life and before IP. </a:t>
            </a:r>
            <a:endParaRPr lang="en-US" dirty="0"/>
          </a:p>
        </p:txBody>
      </p:sp>
      <p:sp>
        <p:nvSpPr>
          <p:cNvPr id="4" name="Slide Number Placeholder 3"/>
          <p:cNvSpPr>
            <a:spLocks noGrp="1"/>
          </p:cNvSpPr>
          <p:nvPr>
            <p:ph type="sldNum" sz="quarter" idx="10"/>
          </p:nvPr>
        </p:nvSpPr>
        <p:spPr/>
        <p:txBody>
          <a:bodyPr/>
          <a:lstStyle/>
          <a:p>
            <a:fld id="{DAA8702F-B6FA-4D0A-A772-9D1885F96195}" type="slidenum">
              <a:rPr lang="en-US" smtClean="0"/>
              <a:t>9</a:t>
            </a:fld>
            <a:endParaRPr lang="en-US"/>
          </a:p>
        </p:txBody>
      </p:sp>
    </p:spTree>
    <p:extLst>
      <p:ext uri="{BB962C8B-B14F-4D97-AF65-F5344CB8AC3E}">
        <p14:creationId xmlns:p14="http://schemas.microsoft.com/office/powerpoint/2010/main" val="398748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Able</a:t>
            </a:r>
            <a:r>
              <a:rPr lang="en-US" baseline="0" dirty="0"/>
              <a:t> to connect to legacy products, some of which are end of life and before IP. </a:t>
            </a:r>
            <a:endParaRPr lang="en-US" dirty="0"/>
          </a:p>
        </p:txBody>
      </p:sp>
      <p:sp>
        <p:nvSpPr>
          <p:cNvPr id="4" name="Slide Number Placeholder 3"/>
          <p:cNvSpPr>
            <a:spLocks noGrp="1"/>
          </p:cNvSpPr>
          <p:nvPr>
            <p:ph type="sldNum" sz="quarter" idx="10"/>
          </p:nvPr>
        </p:nvSpPr>
        <p:spPr/>
        <p:txBody>
          <a:bodyPr/>
          <a:lstStyle/>
          <a:p>
            <a:fld id="{DAA8702F-B6FA-4D0A-A772-9D1885F96195}" type="slidenum">
              <a:rPr lang="en-US" smtClean="0"/>
              <a:t>10</a:t>
            </a:fld>
            <a:endParaRPr lang="en-US"/>
          </a:p>
        </p:txBody>
      </p:sp>
    </p:spTree>
    <p:extLst>
      <p:ext uri="{BB962C8B-B14F-4D97-AF65-F5344CB8AC3E}">
        <p14:creationId xmlns:p14="http://schemas.microsoft.com/office/powerpoint/2010/main" val="4092180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A8702F-B6FA-4D0A-A772-9D1885F96195}" type="slidenum">
              <a:rPr lang="en-US" smtClean="0"/>
              <a:t>11</a:t>
            </a:fld>
            <a:endParaRPr lang="en-US"/>
          </a:p>
        </p:txBody>
      </p:sp>
    </p:spTree>
    <p:extLst>
      <p:ext uri="{BB962C8B-B14F-4D97-AF65-F5344CB8AC3E}">
        <p14:creationId xmlns:p14="http://schemas.microsoft.com/office/powerpoint/2010/main" val="1829963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tif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9CF7E64-97E3-413A-B079-C9EC2D8063E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2DDE-B994-42D5-8D9A-7D30F7F58B03}" type="slidenum">
              <a:rPr lang="en-US" smtClean="0"/>
              <a:t>‹#›</a:t>
            </a:fld>
            <a:endParaRPr lang="en-US"/>
          </a:p>
        </p:txBody>
      </p:sp>
    </p:spTree>
    <p:extLst>
      <p:ext uri="{BB962C8B-B14F-4D97-AF65-F5344CB8AC3E}">
        <p14:creationId xmlns:p14="http://schemas.microsoft.com/office/powerpoint/2010/main" val="2789729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F7E64-97E3-413A-B079-C9EC2D8063E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2DDE-B994-42D5-8D9A-7D30F7F58B03}" type="slidenum">
              <a:rPr lang="en-US" smtClean="0"/>
              <a:t>‹#›</a:t>
            </a:fld>
            <a:endParaRPr lang="en-US"/>
          </a:p>
        </p:txBody>
      </p:sp>
    </p:spTree>
    <p:extLst>
      <p:ext uri="{BB962C8B-B14F-4D97-AF65-F5344CB8AC3E}">
        <p14:creationId xmlns:p14="http://schemas.microsoft.com/office/powerpoint/2010/main" val="3649021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F7E64-97E3-413A-B079-C9EC2D8063E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2DDE-B994-42D5-8D9A-7D30F7F58B03}" type="slidenum">
              <a:rPr lang="en-US" smtClean="0"/>
              <a:t>‹#›</a:t>
            </a:fld>
            <a:endParaRPr lang="en-US"/>
          </a:p>
        </p:txBody>
      </p:sp>
    </p:spTree>
    <p:extLst>
      <p:ext uri="{BB962C8B-B14F-4D97-AF65-F5344CB8AC3E}">
        <p14:creationId xmlns:p14="http://schemas.microsoft.com/office/powerpoint/2010/main" val="28293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Acros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4673601" y="6234115"/>
            <a:ext cx="2844800" cy="365125"/>
          </a:xfrm>
          <a:prstGeom prst="rect">
            <a:avLst/>
          </a:prstGeom>
        </p:spPr>
        <p:txBody>
          <a:bodyPr/>
          <a:lstStyle>
            <a:lvl1pPr algn="ctr">
              <a:defRPr/>
            </a:lvl1pPr>
          </a:lstStyle>
          <a:p>
            <a:pPr>
              <a:defRPr/>
            </a:pPr>
            <a:fld id="{B5509A36-4295-4A60-A446-27D7BB416040}" type="slidenum">
              <a:rPr lang="en-US" altLang="en-US"/>
              <a:pPr>
                <a:defRPr/>
              </a:pPr>
              <a:t>‹#›</a:t>
            </a:fld>
            <a:endParaRPr lang="en-US" altLang="en-US" dirty="0"/>
          </a:p>
        </p:txBody>
      </p:sp>
    </p:spTree>
    <p:extLst>
      <p:ext uri="{BB962C8B-B14F-4D97-AF65-F5344CB8AC3E}">
        <p14:creationId xmlns:p14="http://schemas.microsoft.com/office/powerpoint/2010/main" val="2071303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2"/>
            <a:ext cx="12192000"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7" name="Rectangle 6"/>
          <p:cNvSpPr/>
          <p:nvPr userDrawn="1"/>
        </p:nvSpPr>
        <p:spPr>
          <a:xfrm>
            <a:off x="2" y="1603375"/>
            <a:ext cx="11580284" cy="2279651"/>
          </a:xfrm>
          <a:custGeom>
            <a:avLst/>
            <a:gdLst>
              <a:gd name="connsiteX0" fmla="*/ 0 w 7772400"/>
              <a:gd name="connsiteY0" fmla="*/ 0 h 2279650"/>
              <a:gd name="connsiteX1" fmla="*/ 7772400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 name="connsiteX0" fmla="*/ 0 w 7772400"/>
              <a:gd name="connsiteY0" fmla="*/ 0 h 2279650"/>
              <a:gd name="connsiteX1" fmla="*/ 6401432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79650">
                <a:moveTo>
                  <a:pt x="0" y="0"/>
                </a:moveTo>
                <a:lnTo>
                  <a:pt x="6401432" y="0"/>
                </a:lnTo>
                <a:lnTo>
                  <a:pt x="7772400" y="2279650"/>
                </a:lnTo>
                <a:lnTo>
                  <a:pt x="0" y="2279650"/>
                </a:lnTo>
                <a:lnTo>
                  <a:pt x="0" y="0"/>
                </a:lnTo>
                <a:close/>
              </a:path>
            </a:pathLst>
          </a:custGeom>
          <a:solidFill>
            <a:srgbClr val="C0000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latin typeface="Helvetica"/>
            </a:endParaRPr>
          </a:p>
        </p:txBody>
      </p:sp>
      <p:sp>
        <p:nvSpPr>
          <p:cNvPr id="2" name="Title 1"/>
          <p:cNvSpPr>
            <a:spLocks noGrp="1"/>
          </p:cNvSpPr>
          <p:nvPr>
            <p:ph type="ctrTitle"/>
          </p:nvPr>
        </p:nvSpPr>
        <p:spPr>
          <a:xfrm>
            <a:off x="612139" y="1964181"/>
            <a:ext cx="9133765" cy="835667"/>
          </a:xfrm>
        </p:spPr>
        <p:txBody>
          <a:bodyPr/>
          <a:lstStyle>
            <a:lvl1pPr algn="l">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12139" y="2799847"/>
            <a:ext cx="9133765" cy="692747"/>
          </a:xfrm>
        </p:spPr>
        <p:txBody>
          <a:bodyPr>
            <a:normAutofit/>
          </a:bodyPr>
          <a:lstStyle>
            <a:lvl1pPr marL="0" indent="0" algn="l">
              <a:buNone/>
              <a:defRPr sz="300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48821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2752" y="6063793"/>
            <a:ext cx="1511048" cy="548031"/>
          </a:xfrm>
          <a:prstGeom prst="rect">
            <a:avLst/>
          </a:prstGeom>
        </p:spPr>
      </p:pic>
      <p:pic>
        <p:nvPicPr>
          <p:cNvPr id="5" name="Picture 8"/>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8201" y="6067272"/>
            <a:ext cx="1157319" cy="2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36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p:cNvSpPr txBox="1"/>
          <p:nvPr/>
        </p:nvSpPr>
        <p:spPr>
          <a:xfrm>
            <a:off x="10349025" y="6239182"/>
            <a:ext cx="1346791" cy="535531"/>
          </a:xfrm>
          <a:prstGeom prst="rect">
            <a:avLst/>
          </a:prstGeom>
          <a:solidFill>
            <a:schemeClr val="bg1"/>
          </a:solidFill>
        </p:spPr>
        <p:txBody>
          <a:bodyPr wrap="square" rtlCol="0">
            <a:spAutoFit/>
          </a:bodyPr>
          <a:lstStyle/>
          <a:p>
            <a:endParaRPr lang="en-GB" sz="288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9065" y="6244830"/>
            <a:ext cx="1511048" cy="493228"/>
          </a:xfrm>
          <a:prstGeom prst="rect">
            <a:avLst/>
          </a:prstGeom>
        </p:spPr>
      </p:pic>
    </p:spTree>
    <p:extLst>
      <p:ext uri="{BB962C8B-B14F-4D97-AF65-F5344CB8AC3E}">
        <p14:creationId xmlns:p14="http://schemas.microsoft.com/office/powerpoint/2010/main" val="284289986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DDEF074-ABDB-714C-B0DF-2855BB96A6AA}" type="datetimeFigureOut">
              <a:rPr lang="en-US" smtClean="0"/>
              <a:t>11/8/2022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0F84BE1-DA5D-C440-80F5-3DFF525251AB}"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9065" y="6244830"/>
            <a:ext cx="1511048" cy="493228"/>
          </a:xfrm>
          <a:prstGeom prst="rect">
            <a:avLst/>
          </a:prstGeom>
        </p:spPr>
      </p:pic>
    </p:spTree>
    <p:extLst>
      <p:ext uri="{BB962C8B-B14F-4D97-AF65-F5344CB8AC3E}">
        <p14:creationId xmlns:p14="http://schemas.microsoft.com/office/powerpoint/2010/main" val="2467467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306285" y="432215"/>
            <a:ext cx="11441231" cy="838200"/>
          </a:xfrm>
          <a:prstGeom prst="rect">
            <a:avLst/>
          </a:prstGeom>
        </p:spPr>
        <p:txBody>
          <a:bodyPr/>
          <a:lstStyle>
            <a:lvl1pPr algn="l" defTabSz="822939" rtl="0" eaLnBrk="1" latinLnBrk="0" hangingPunct="1">
              <a:lnSpc>
                <a:spcPct val="80000"/>
              </a:lnSpc>
              <a:spcBef>
                <a:spcPct val="0"/>
              </a:spcBef>
              <a:buNone/>
              <a:defRPr lang="en-US" sz="324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r>
              <a:rPr lang="en-US"/>
              <a:t>Click to edit Master title style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9065" y="6244830"/>
            <a:ext cx="1511048" cy="493228"/>
          </a:xfrm>
          <a:prstGeom prst="rect">
            <a:avLst/>
          </a:prstGeom>
        </p:spPr>
      </p:pic>
    </p:spTree>
    <p:extLst>
      <p:ext uri="{BB962C8B-B14F-4D97-AF65-F5344CB8AC3E}">
        <p14:creationId xmlns:p14="http://schemas.microsoft.com/office/powerpoint/2010/main" val="1442818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9065" y="6244830"/>
            <a:ext cx="1511048" cy="493228"/>
          </a:xfrm>
          <a:prstGeom prst="rect">
            <a:avLst/>
          </a:prstGeom>
        </p:spPr>
      </p:pic>
    </p:spTree>
    <p:extLst>
      <p:ext uri="{BB962C8B-B14F-4D97-AF65-F5344CB8AC3E}">
        <p14:creationId xmlns:p14="http://schemas.microsoft.com/office/powerpoint/2010/main" val="402727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2" name="Rectangle 1"/>
          <p:cNvSpPr/>
          <p:nvPr/>
        </p:nvSpPr>
        <p:spPr>
          <a:xfrm>
            <a:off x="0" y="5230813"/>
            <a:ext cx="12206288" cy="1619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80" dirty="0"/>
          </a:p>
        </p:txBody>
      </p:sp>
      <p:sp>
        <p:nvSpPr>
          <p:cNvPr id="3" name="Rectangle 2"/>
          <p:cNvSpPr/>
          <p:nvPr/>
        </p:nvSpPr>
        <p:spPr>
          <a:xfrm>
            <a:off x="334964" y="188914"/>
            <a:ext cx="11425237" cy="793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980" dirty="0"/>
          </a:p>
        </p:txBody>
      </p:sp>
      <p:sp>
        <p:nvSpPr>
          <p:cNvPr id="6" name="Rectangle 5"/>
          <p:cNvSpPr/>
          <p:nvPr/>
        </p:nvSpPr>
        <p:spPr bwMode="auto">
          <a:xfrm>
            <a:off x="0" y="6004977"/>
            <a:ext cx="12192000" cy="109795"/>
          </a:xfrm>
          <a:prstGeom prst="rect">
            <a:avLst/>
          </a:prstGeom>
          <a:solidFill>
            <a:srgbClr val="0075C8"/>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marL="0" marR="0" indent="0" algn="ctr" defTabSz="1097253" rtl="0" eaLnBrk="1" fontAlgn="base" latinLnBrk="0" hangingPunct="1">
              <a:lnSpc>
                <a:spcPct val="100000"/>
              </a:lnSpc>
              <a:spcBef>
                <a:spcPct val="0"/>
              </a:spcBef>
              <a:spcAft>
                <a:spcPct val="0"/>
              </a:spcAft>
              <a:buClrTx/>
              <a:buSzTx/>
              <a:buFontTx/>
              <a:buNone/>
              <a:tabLst/>
            </a:pPr>
            <a:endParaRPr kumimoji="0" lang="en-US" sz="456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7"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534" y="6243640"/>
            <a:ext cx="1157319" cy="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9065" y="6244830"/>
            <a:ext cx="1511048" cy="493228"/>
          </a:xfrm>
          <a:prstGeom prst="rect">
            <a:avLst/>
          </a:prstGeom>
        </p:spPr>
      </p:pic>
    </p:spTree>
    <p:extLst>
      <p:ext uri="{BB962C8B-B14F-4D97-AF65-F5344CB8AC3E}">
        <p14:creationId xmlns:p14="http://schemas.microsoft.com/office/powerpoint/2010/main" val="3662137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F7E64-97E3-413A-B079-C9EC2D8063E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2DDE-B994-42D5-8D9A-7D30F7F58B03}" type="slidenum">
              <a:rPr lang="en-US" smtClean="0"/>
              <a:t>‹#›</a:t>
            </a:fld>
            <a:endParaRPr lang="en-US"/>
          </a:p>
        </p:txBody>
      </p:sp>
    </p:spTree>
    <p:extLst>
      <p:ext uri="{BB962C8B-B14F-4D97-AF65-F5344CB8AC3E}">
        <p14:creationId xmlns:p14="http://schemas.microsoft.com/office/powerpoint/2010/main" val="220908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Rectangle 1"/>
          <p:cNvSpPr/>
          <p:nvPr/>
        </p:nvSpPr>
        <p:spPr>
          <a:xfrm>
            <a:off x="0" y="1203325"/>
            <a:ext cx="12192000" cy="4972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980" dirty="0"/>
          </a:p>
        </p:txBody>
      </p:sp>
      <p:sp>
        <p:nvSpPr>
          <p:cNvPr id="3" name="Rectangle 2"/>
          <p:cNvSpPr/>
          <p:nvPr/>
        </p:nvSpPr>
        <p:spPr bwMode="auto">
          <a:xfrm>
            <a:off x="0" y="6004977"/>
            <a:ext cx="12192000" cy="109795"/>
          </a:xfrm>
          <a:prstGeom prst="rect">
            <a:avLst/>
          </a:prstGeom>
          <a:solidFill>
            <a:srgbClr val="0075C8"/>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marL="0" marR="0" indent="0" algn="ctr" defTabSz="1097253" rtl="0" eaLnBrk="1" fontAlgn="base" latinLnBrk="0" hangingPunct="1">
              <a:lnSpc>
                <a:spcPct val="100000"/>
              </a:lnSpc>
              <a:spcBef>
                <a:spcPct val="0"/>
              </a:spcBef>
              <a:spcAft>
                <a:spcPct val="0"/>
              </a:spcAft>
              <a:buClrTx/>
              <a:buSzTx/>
              <a:buFontTx/>
              <a:buNone/>
              <a:tabLst/>
            </a:pPr>
            <a:endParaRPr kumimoji="0" lang="en-US" sz="456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9065" y="6232070"/>
            <a:ext cx="1511048" cy="493228"/>
          </a:xfrm>
          <a:prstGeom prst="rect">
            <a:avLst/>
          </a:prstGeom>
        </p:spPr>
      </p:pic>
    </p:spTree>
    <p:extLst>
      <p:ext uri="{BB962C8B-B14F-4D97-AF65-F5344CB8AC3E}">
        <p14:creationId xmlns:p14="http://schemas.microsoft.com/office/powerpoint/2010/main" val="420921097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9_Blank">
    <p:spTree>
      <p:nvGrpSpPr>
        <p:cNvPr id="1" name=""/>
        <p:cNvGrpSpPr/>
        <p:nvPr/>
      </p:nvGrpSpPr>
      <p:grpSpPr>
        <a:xfrm>
          <a:off x="0" y="0"/>
          <a:ext cx="0" cy="0"/>
          <a:chOff x="0" y="0"/>
          <a:chExt cx="0" cy="0"/>
        </a:xfrm>
      </p:grpSpPr>
      <p:sp>
        <p:nvSpPr>
          <p:cNvPr id="10" name="Title 1"/>
          <p:cNvSpPr>
            <a:spLocks noGrp="1"/>
          </p:cNvSpPr>
          <p:nvPr>
            <p:ph type="title"/>
          </p:nvPr>
        </p:nvSpPr>
        <p:spPr>
          <a:xfrm>
            <a:off x="527381" y="188640"/>
            <a:ext cx="7584843" cy="576064"/>
          </a:xfrm>
          <a:prstGeom prst="rect">
            <a:avLst/>
          </a:prstGeom>
        </p:spPr>
        <p:txBody>
          <a:bodyPr/>
          <a:lstStyle/>
          <a:p>
            <a:r>
              <a:rPr lang="en-US"/>
              <a:t>Click to edit Master title style</a:t>
            </a:r>
          </a:p>
        </p:txBody>
      </p:sp>
      <p:sp>
        <p:nvSpPr>
          <p:cNvPr id="3" name="Rectangle 2"/>
          <p:cNvSpPr/>
          <p:nvPr/>
        </p:nvSpPr>
        <p:spPr>
          <a:xfrm>
            <a:off x="0" y="1203368"/>
            <a:ext cx="12192000" cy="497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0"/>
          </a:p>
        </p:txBody>
      </p:sp>
      <p:sp>
        <p:nvSpPr>
          <p:cNvPr id="4" name="Rectangle 3"/>
          <p:cNvSpPr/>
          <p:nvPr/>
        </p:nvSpPr>
        <p:spPr bwMode="auto">
          <a:xfrm>
            <a:off x="0" y="6004977"/>
            <a:ext cx="12192000" cy="109795"/>
          </a:xfrm>
          <a:prstGeom prst="rect">
            <a:avLst/>
          </a:prstGeom>
          <a:solidFill>
            <a:srgbClr val="0075C8"/>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marL="0" marR="0" indent="0" algn="ctr" defTabSz="1097253" rtl="0" eaLnBrk="1" fontAlgn="base" latinLnBrk="0" hangingPunct="1">
              <a:lnSpc>
                <a:spcPct val="100000"/>
              </a:lnSpc>
              <a:spcBef>
                <a:spcPct val="0"/>
              </a:spcBef>
              <a:spcAft>
                <a:spcPct val="0"/>
              </a:spcAft>
              <a:buClrTx/>
              <a:buSzTx/>
              <a:buFontTx/>
              <a:buNone/>
              <a:tabLst/>
            </a:pPr>
            <a:endParaRPr kumimoji="0" lang="en-US" sz="456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9065" y="6244830"/>
            <a:ext cx="1511048" cy="493228"/>
          </a:xfrm>
          <a:prstGeom prst="rect">
            <a:avLst/>
          </a:prstGeom>
        </p:spPr>
      </p:pic>
    </p:spTree>
    <p:extLst>
      <p:ext uri="{BB962C8B-B14F-4D97-AF65-F5344CB8AC3E}">
        <p14:creationId xmlns:p14="http://schemas.microsoft.com/office/powerpoint/2010/main" val="582084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051"/>
            <a:ext cx="12192000" cy="6260592"/>
          </a:xfrm>
          <a:prstGeom prst="rect">
            <a:avLst/>
          </a:prstGeom>
        </p:spPr>
      </p:pic>
      <p:sp>
        <p:nvSpPr>
          <p:cNvPr id="8" name="Title 7"/>
          <p:cNvSpPr>
            <a:spLocks noGrp="1"/>
          </p:cNvSpPr>
          <p:nvPr>
            <p:ph type="title"/>
          </p:nvPr>
        </p:nvSpPr>
        <p:spPr>
          <a:xfrm>
            <a:off x="838200" y="445337"/>
            <a:ext cx="10515600" cy="762217"/>
          </a:xfrm>
          <a:prstGeom prst="rect">
            <a:avLst/>
          </a:prstGeom>
        </p:spPr>
        <p:txBody>
          <a:bodyPr/>
          <a:lstStyle>
            <a:lvl1pPr>
              <a:defRPr>
                <a:solidFill>
                  <a:srgbClr val="94E0FD"/>
                </a:solidFill>
              </a:defRPr>
            </a:lvl1pPr>
          </a:lstStyle>
          <a:p>
            <a:r>
              <a:rPr lang="en-US"/>
              <a:t>Click to edit Master title style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9065" y="6244830"/>
            <a:ext cx="1511048" cy="493228"/>
          </a:xfrm>
          <a:prstGeom prst="rect">
            <a:avLst/>
          </a:prstGeom>
        </p:spPr>
      </p:pic>
    </p:spTree>
    <p:extLst>
      <p:ext uri="{BB962C8B-B14F-4D97-AF65-F5344CB8AC3E}">
        <p14:creationId xmlns:p14="http://schemas.microsoft.com/office/powerpoint/2010/main" val="2834876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asic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73059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5_Title and Content">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051"/>
            <a:ext cx="12192000" cy="6260592"/>
          </a:xfrm>
          <a:prstGeom prst="rect">
            <a:avLst/>
          </a:prstGeom>
        </p:spPr>
      </p:pic>
      <p:sp>
        <p:nvSpPr>
          <p:cNvPr id="8" name="Title 7"/>
          <p:cNvSpPr>
            <a:spLocks noGrp="1"/>
          </p:cNvSpPr>
          <p:nvPr>
            <p:ph type="title"/>
          </p:nvPr>
        </p:nvSpPr>
        <p:spPr>
          <a:xfrm>
            <a:off x="838200" y="445337"/>
            <a:ext cx="10515600" cy="762217"/>
          </a:xfrm>
          <a:prstGeom prst="rect">
            <a:avLst/>
          </a:prstGeom>
        </p:spPr>
        <p:txBody>
          <a:bodyPr/>
          <a:lstStyle>
            <a:lvl1pPr>
              <a:defRPr>
                <a:solidFill>
                  <a:srgbClr val="94E0FD"/>
                </a:solidFill>
              </a:defRPr>
            </a:lvl1pPr>
          </a:lstStyle>
          <a:p>
            <a:r>
              <a:rPr lang="en-US"/>
              <a:t>Click to edit Master title style</a:t>
            </a:r>
            <a:endParaRPr lang="en-US" dirty="0"/>
          </a:p>
        </p:txBody>
      </p:sp>
    </p:spTree>
    <p:extLst>
      <p:ext uri="{BB962C8B-B14F-4D97-AF65-F5344CB8AC3E}">
        <p14:creationId xmlns:p14="http://schemas.microsoft.com/office/powerpoint/2010/main" val="3091082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3_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0"/>
            <a:ext cx="12192000" cy="6858000"/>
          </a:xfrm>
          <a:prstGeom prst="rect">
            <a:avLst/>
          </a:prstGeom>
          <a:solidFill>
            <a:srgbClr val="215FB5"/>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2400">
              <a:solidFill>
                <a:schemeClr val="lt1"/>
              </a:solidFill>
              <a:latin typeface="+mn-lt"/>
              <a:ea typeface="+mn-ea"/>
            </a:endParaRPr>
          </a:p>
        </p:txBody>
      </p:sp>
      <p:pic>
        <p:nvPicPr>
          <p:cNvPr id="3" name="Picture 4" descr="grid-white.png"/>
          <p:cNvPicPr>
            <a:picLocks noChangeAspect="1"/>
          </p:cNvPicPr>
          <p:nvPr userDrawn="1"/>
        </p:nvPicPr>
        <p:blipFill>
          <a:blip r:embed="rId2" cstate="print"/>
          <a:srcRect/>
          <a:stretch>
            <a:fillRect/>
          </a:stretch>
        </p:blipFill>
        <p:spPr bwMode="auto">
          <a:xfrm>
            <a:off x="4059767" y="-1731433"/>
            <a:ext cx="12293600" cy="8602133"/>
          </a:xfrm>
          <a:prstGeom prst="rect">
            <a:avLst/>
          </a:prstGeom>
          <a:noFill/>
          <a:ln w="9525">
            <a:noFill/>
            <a:miter lim="800000"/>
            <a:headEnd/>
            <a:tailEnd/>
          </a:ln>
        </p:spPr>
      </p:pic>
    </p:spTree>
    <p:extLst>
      <p:ext uri="{BB962C8B-B14F-4D97-AF65-F5344CB8AC3E}">
        <p14:creationId xmlns:p14="http://schemas.microsoft.com/office/powerpoint/2010/main" val="66729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F7E64-97E3-413A-B079-C9EC2D8063E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2DDE-B994-42D5-8D9A-7D30F7F58B03}" type="slidenum">
              <a:rPr lang="en-US" smtClean="0"/>
              <a:t>‹#›</a:t>
            </a:fld>
            <a:endParaRPr lang="en-US"/>
          </a:p>
        </p:txBody>
      </p:sp>
    </p:spTree>
    <p:extLst>
      <p:ext uri="{BB962C8B-B14F-4D97-AF65-F5344CB8AC3E}">
        <p14:creationId xmlns:p14="http://schemas.microsoft.com/office/powerpoint/2010/main" val="102212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F7E64-97E3-413A-B079-C9EC2D8063E7}"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92DDE-B994-42D5-8D9A-7D30F7F58B03}" type="slidenum">
              <a:rPr lang="en-US" smtClean="0"/>
              <a:t>‹#›</a:t>
            </a:fld>
            <a:endParaRPr lang="en-US"/>
          </a:p>
        </p:txBody>
      </p:sp>
    </p:spTree>
    <p:extLst>
      <p:ext uri="{BB962C8B-B14F-4D97-AF65-F5344CB8AC3E}">
        <p14:creationId xmlns:p14="http://schemas.microsoft.com/office/powerpoint/2010/main" val="376622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F7E64-97E3-413A-B079-C9EC2D8063E7}"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192DDE-B994-42D5-8D9A-7D30F7F58B03}" type="slidenum">
              <a:rPr lang="en-US" smtClean="0"/>
              <a:t>‹#›</a:t>
            </a:fld>
            <a:endParaRPr lang="en-US"/>
          </a:p>
        </p:txBody>
      </p:sp>
    </p:spTree>
    <p:extLst>
      <p:ext uri="{BB962C8B-B14F-4D97-AF65-F5344CB8AC3E}">
        <p14:creationId xmlns:p14="http://schemas.microsoft.com/office/powerpoint/2010/main" val="4021478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F7E64-97E3-413A-B079-C9EC2D8063E7}"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192DDE-B994-42D5-8D9A-7D30F7F58B03}" type="slidenum">
              <a:rPr lang="en-US" smtClean="0"/>
              <a:t>‹#›</a:t>
            </a:fld>
            <a:endParaRPr lang="en-US"/>
          </a:p>
        </p:txBody>
      </p:sp>
    </p:spTree>
    <p:extLst>
      <p:ext uri="{BB962C8B-B14F-4D97-AF65-F5344CB8AC3E}">
        <p14:creationId xmlns:p14="http://schemas.microsoft.com/office/powerpoint/2010/main" val="3909093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F7E64-97E3-413A-B079-C9EC2D8063E7}"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192DDE-B994-42D5-8D9A-7D30F7F58B03}" type="slidenum">
              <a:rPr lang="en-US" smtClean="0"/>
              <a:t>‹#›</a:t>
            </a:fld>
            <a:endParaRPr lang="en-US"/>
          </a:p>
        </p:txBody>
      </p:sp>
    </p:spTree>
    <p:extLst>
      <p:ext uri="{BB962C8B-B14F-4D97-AF65-F5344CB8AC3E}">
        <p14:creationId xmlns:p14="http://schemas.microsoft.com/office/powerpoint/2010/main" val="138854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CF7E64-97E3-413A-B079-C9EC2D8063E7}"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92DDE-B994-42D5-8D9A-7D30F7F58B03}" type="slidenum">
              <a:rPr lang="en-US" smtClean="0"/>
              <a:t>‹#›</a:t>
            </a:fld>
            <a:endParaRPr lang="en-US"/>
          </a:p>
        </p:txBody>
      </p:sp>
    </p:spTree>
    <p:extLst>
      <p:ext uri="{BB962C8B-B14F-4D97-AF65-F5344CB8AC3E}">
        <p14:creationId xmlns:p14="http://schemas.microsoft.com/office/powerpoint/2010/main" val="2120396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CF7E64-97E3-413A-B079-C9EC2D8063E7}"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92DDE-B994-42D5-8D9A-7D30F7F58B03}" type="slidenum">
              <a:rPr lang="en-US" smtClean="0"/>
              <a:t>‹#›</a:t>
            </a:fld>
            <a:endParaRPr lang="en-US"/>
          </a:p>
        </p:txBody>
      </p:sp>
    </p:spTree>
    <p:extLst>
      <p:ext uri="{BB962C8B-B14F-4D97-AF65-F5344CB8AC3E}">
        <p14:creationId xmlns:p14="http://schemas.microsoft.com/office/powerpoint/2010/main" val="381303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7.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9.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F7E64-97E3-413A-B079-C9EC2D8063E7}" type="datetimeFigureOut">
              <a:rPr lang="en-US" smtClean="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92DDE-B994-42D5-8D9A-7D30F7F58B03}" type="slidenum">
              <a:rPr lang="en-US" smtClean="0"/>
              <a:t>‹#›</a:t>
            </a:fld>
            <a:endParaRPr lang="en-US"/>
          </a:p>
        </p:txBody>
      </p:sp>
    </p:spTree>
    <p:extLst>
      <p:ext uri="{BB962C8B-B14F-4D97-AF65-F5344CB8AC3E}">
        <p14:creationId xmlns:p14="http://schemas.microsoft.com/office/powerpoint/2010/main" val="1944546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036051" y="6195060"/>
            <a:ext cx="2844800" cy="363856"/>
          </a:xfrm>
          <a:prstGeom prst="rect">
            <a:avLst/>
          </a:prstGeom>
        </p:spPr>
        <p:txBody>
          <a:bodyPr vert="horz" lIns="91440" tIns="45720" rIns="91440" bIns="45720" rtlCol="0" anchor="ctr"/>
          <a:lstStyle>
            <a:lvl1pPr algn="r">
              <a:defRPr sz="1440">
                <a:solidFill>
                  <a:srgbClr val="7F7F7F"/>
                </a:solidFill>
                <a:latin typeface="DIN" charset="0"/>
                <a:cs typeface="DIN" charset="0"/>
              </a:defRPr>
            </a:lvl1pPr>
          </a:lstStyle>
          <a:p>
            <a:fld id="{E079BBB2-223F-438B-8FD6-91C58981800C}" type="slidenum">
              <a:rPr lang="en-US" smtClean="0">
                <a:solidFill>
                  <a:prstClr val="black">
                    <a:tint val="75000"/>
                  </a:prstClr>
                </a:solidFill>
                <a:latin typeface="Times" pitchFamily="-112" charset="0"/>
              </a:rPr>
              <a:pPr/>
              <a:t>‹#›</a:t>
            </a:fld>
            <a:endParaRPr lang="en-US">
              <a:solidFill>
                <a:prstClr val="black">
                  <a:tint val="75000"/>
                </a:prstClr>
              </a:solidFill>
              <a:latin typeface="Times" pitchFamily="-112" charset="0"/>
            </a:endParaRPr>
          </a:p>
        </p:txBody>
      </p:sp>
      <p:pic>
        <p:nvPicPr>
          <p:cNvPr id="4" name="Picture 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07295" y="6340921"/>
            <a:ext cx="1139283" cy="181800"/>
          </a:xfrm>
          <a:prstGeom prst="rect">
            <a:avLst/>
          </a:prstGeom>
        </p:spPr>
      </p:pic>
      <p:sp>
        <p:nvSpPr>
          <p:cNvPr id="8" name="Rectangle 7"/>
          <p:cNvSpPr/>
          <p:nvPr/>
        </p:nvSpPr>
        <p:spPr bwMode="auto">
          <a:xfrm>
            <a:off x="0" y="6004977"/>
            <a:ext cx="12192000" cy="109795"/>
          </a:xfrm>
          <a:prstGeom prst="rect">
            <a:avLst/>
          </a:prstGeom>
          <a:solidFill>
            <a:srgbClr val="0075C8"/>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marL="0" marR="0" indent="0" algn="ctr" defTabSz="1097253" rtl="0" eaLnBrk="1" fontAlgn="base" latinLnBrk="0" hangingPunct="1">
              <a:lnSpc>
                <a:spcPct val="100000"/>
              </a:lnSpc>
              <a:spcBef>
                <a:spcPct val="0"/>
              </a:spcBef>
              <a:spcAft>
                <a:spcPct val="0"/>
              </a:spcAft>
              <a:buClrTx/>
              <a:buSzTx/>
              <a:buFontTx/>
              <a:buNone/>
              <a:tabLst/>
            </a:pPr>
            <a:endParaRPr kumimoji="0" lang="en-US" sz="456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 name="Picture 1" descr="NS16-full_niagara-forum.ep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31407" y="6224525"/>
            <a:ext cx="749605" cy="529337"/>
          </a:xfrm>
          <a:prstGeom prst="rect">
            <a:avLst/>
          </a:prstGeom>
        </p:spPr>
      </p:pic>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69065" y="6244830"/>
            <a:ext cx="1511048" cy="493228"/>
          </a:xfrm>
          <a:prstGeom prst="rect">
            <a:avLst/>
          </a:prstGeom>
        </p:spPr>
      </p:pic>
    </p:spTree>
    <p:extLst>
      <p:ext uri="{BB962C8B-B14F-4D97-AF65-F5344CB8AC3E}">
        <p14:creationId xmlns:p14="http://schemas.microsoft.com/office/powerpoint/2010/main" val="336425731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5" r:id="rId11"/>
  </p:sldLayoutIdLst>
  <p:transition/>
  <p:txStyles>
    <p:titleStyle>
      <a:lvl1pPr algn="ctr" rtl="0" eaLnBrk="1" fontAlgn="base" hangingPunct="1">
        <a:spcBef>
          <a:spcPct val="0"/>
        </a:spcBef>
        <a:spcAft>
          <a:spcPct val="0"/>
        </a:spcAft>
        <a:defRPr sz="5520">
          <a:solidFill>
            <a:schemeClr val="tx1"/>
          </a:solidFill>
          <a:latin typeface="+mj-lt"/>
          <a:ea typeface="ＭＳ Ｐゴシック" charset="0"/>
          <a:cs typeface="ＭＳ Ｐゴシック" charset="0"/>
          <a:sym typeface="Gill Sans" charset="0"/>
        </a:defRPr>
      </a:lvl1pPr>
      <a:lvl2pPr algn="ctr" rtl="0" eaLnBrk="1" fontAlgn="base" hangingPunct="1">
        <a:spcBef>
          <a:spcPct val="0"/>
        </a:spcBef>
        <a:spcAft>
          <a:spcPct val="0"/>
        </a:spcAft>
        <a:defRPr sz="5520">
          <a:solidFill>
            <a:schemeClr val="tx1"/>
          </a:solidFill>
          <a:latin typeface="Franklin Gothic Medium" charset="0"/>
          <a:ea typeface="ＭＳ Ｐゴシック" charset="0"/>
          <a:cs typeface="ＭＳ Ｐゴシック" charset="0"/>
          <a:sym typeface="Gill Sans" charset="0"/>
        </a:defRPr>
      </a:lvl2pPr>
      <a:lvl3pPr algn="ctr" rtl="0" eaLnBrk="1" fontAlgn="base" hangingPunct="1">
        <a:spcBef>
          <a:spcPct val="0"/>
        </a:spcBef>
        <a:spcAft>
          <a:spcPct val="0"/>
        </a:spcAft>
        <a:defRPr sz="5520">
          <a:solidFill>
            <a:schemeClr val="tx1"/>
          </a:solidFill>
          <a:latin typeface="Franklin Gothic Medium" charset="0"/>
          <a:ea typeface="ＭＳ Ｐゴシック" charset="0"/>
          <a:cs typeface="ＭＳ Ｐゴシック" charset="0"/>
          <a:sym typeface="Gill Sans" charset="0"/>
        </a:defRPr>
      </a:lvl3pPr>
      <a:lvl4pPr algn="ctr" rtl="0" eaLnBrk="1" fontAlgn="base" hangingPunct="1">
        <a:spcBef>
          <a:spcPct val="0"/>
        </a:spcBef>
        <a:spcAft>
          <a:spcPct val="0"/>
        </a:spcAft>
        <a:defRPr sz="5520">
          <a:solidFill>
            <a:schemeClr val="tx1"/>
          </a:solidFill>
          <a:latin typeface="Franklin Gothic Medium" charset="0"/>
          <a:ea typeface="ＭＳ Ｐゴシック" charset="0"/>
          <a:cs typeface="ＭＳ Ｐゴシック" charset="0"/>
          <a:sym typeface="Gill Sans" charset="0"/>
        </a:defRPr>
      </a:lvl4pPr>
      <a:lvl5pPr algn="ctr" rtl="0" eaLnBrk="1" fontAlgn="base" hangingPunct="1">
        <a:spcBef>
          <a:spcPct val="0"/>
        </a:spcBef>
        <a:spcAft>
          <a:spcPct val="0"/>
        </a:spcAft>
        <a:defRPr sz="5520">
          <a:solidFill>
            <a:schemeClr val="tx1"/>
          </a:solidFill>
          <a:latin typeface="Franklin Gothic Medium" charset="0"/>
          <a:ea typeface="ＭＳ Ｐゴシック" charset="0"/>
          <a:cs typeface="ＭＳ Ｐゴシック" charset="0"/>
          <a:sym typeface="Gill Sans" charset="0"/>
        </a:defRPr>
      </a:lvl5pPr>
      <a:lvl6pPr marL="320947" algn="ctr" rtl="0" eaLnBrk="1" fontAlgn="base" hangingPunct="1">
        <a:spcBef>
          <a:spcPct val="0"/>
        </a:spcBef>
        <a:spcAft>
          <a:spcPct val="0"/>
        </a:spcAft>
        <a:defRPr sz="5520">
          <a:solidFill>
            <a:schemeClr val="tx1"/>
          </a:solidFill>
          <a:latin typeface="Gill Sans" charset="0"/>
          <a:ea typeface="ヒラギノ角ゴ ProN W3" charset="0"/>
          <a:cs typeface="ヒラギノ角ゴ ProN W3" charset="0"/>
          <a:sym typeface="Gill Sans" charset="0"/>
        </a:defRPr>
      </a:lvl6pPr>
      <a:lvl7pPr marL="641891" algn="ctr" rtl="0" eaLnBrk="1" fontAlgn="base" hangingPunct="1">
        <a:spcBef>
          <a:spcPct val="0"/>
        </a:spcBef>
        <a:spcAft>
          <a:spcPct val="0"/>
        </a:spcAft>
        <a:defRPr sz="5520">
          <a:solidFill>
            <a:schemeClr val="tx1"/>
          </a:solidFill>
          <a:latin typeface="Gill Sans" charset="0"/>
          <a:ea typeface="ヒラギノ角ゴ ProN W3" charset="0"/>
          <a:cs typeface="ヒラギノ角ゴ ProN W3" charset="0"/>
          <a:sym typeface="Gill Sans" charset="0"/>
        </a:defRPr>
      </a:lvl7pPr>
      <a:lvl8pPr marL="962837" algn="ctr" rtl="0" eaLnBrk="1" fontAlgn="base" hangingPunct="1">
        <a:spcBef>
          <a:spcPct val="0"/>
        </a:spcBef>
        <a:spcAft>
          <a:spcPct val="0"/>
        </a:spcAft>
        <a:defRPr sz="5520">
          <a:solidFill>
            <a:schemeClr val="tx1"/>
          </a:solidFill>
          <a:latin typeface="Gill Sans" charset="0"/>
          <a:ea typeface="ヒラギノ角ゴ ProN W3" charset="0"/>
          <a:cs typeface="ヒラギノ角ゴ ProN W3" charset="0"/>
          <a:sym typeface="Gill Sans" charset="0"/>
        </a:defRPr>
      </a:lvl8pPr>
      <a:lvl9pPr marL="1283783" algn="ctr" rtl="0" eaLnBrk="1" fontAlgn="base" hangingPunct="1">
        <a:spcBef>
          <a:spcPct val="0"/>
        </a:spcBef>
        <a:spcAft>
          <a:spcPct val="0"/>
        </a:spcAft>
        <a:defRPr sz="5520">
          <a:solidFill>
            <a:schemeClr val="tx1"/>
          </a:solidFill>
          <a:latin typeface="Gill Sans" charset="0"/>
          <a:ea typeface="ヒラギノ角ゴ ProN W3" charset="0"/>
          <a:cs typeface="ヒラギノ角ゴ ProN W3" charset="0"/>
          <a:sym typeface="Gill Sans" charset="0"/>
        </a:defRPr>
      </a:lvl9pPr>
    </p:titleStyle>
    <p:bodyStyle>
      <a:lvl1pPr marL="622920" indent="-400041" algn="l" rtl="0" eaLnBrk="1" fontAlgn="base" hangingPunct="1">
        <a:spcBef>
          <a:spcPts val="1620"/>
        </a:spcBef>
        <a:spcAft>
          <a:spcPct val="0"/>
        </a:spcAft>
        <a:buSzPct val="171000"/>
        <a:buFont typeface="Gill Sans" charset="0"/>
        <a:buChar char="•"/>
        <a:defRPr sz="2640">
          <a:solidFill>
            <a:schemeClr val="tx1"/>
          </a:solidFill>
          <a:latin typeface="+mn-lt"/>
          <a:ea typeface="ＭＳ Ｐゴシック" charset="0"/>
          <a:cs typeface="ＭＳ Ｐゴシック" charset="0"/>
          <a:sym typeface="Gill Sans" charset="0"/>
        </a:defRPr>
      </a:lvl1pPr>
      <a:lvl2pPr marL="933427" indent="-400041" algn="l" rtl="0" eaLnBrk="1" fontAlgn="base" hangingPunct="1">
        <a:spcBef>
          <a:spcPts val="1620"/>
        </a:spcBef>
        <a:spcAft>
          <a:spcPct val="0"/>
        </a:spcAft>
        <a:buSzPct val="171000"/>
        <a:buFont typeface="Gill Sans" charset="0"/>
        <a:buChar char="•"/>
        <a:defRPr sz="2640">
          <a:solidFill>
            <a:schemeClr val="tx1"/>
          </a:solidFill>
          <a:latin typeface="+mn-lt"/>
          <a:ea typeface="ＭＳ Ｐゴシック" charset="0"/>
          <a:cs typeface="+mn-cs"/>
          <a:sym typeface="Gill Sans" charset="0"/>
        </a:defRPr>
      </a:lvl2pPr>
      <a:lvl3pPr marL="1245840" indent="-400041" algn="l" rtl="0" eaLnBrk="1" fontAlgn="base" hangingPunct="1">
        <a:spcBef>
          <a:spcPts val="1620"/>
        </a:spcBef>
        <a:spcAft>
          <a:spcPct val="0"/>
        </a:spcAft>
        <a:buSzPct val="171000"/>
        <a:buFont typeface="Gill Sans" charset="0"/>
        <a:buChar char="•"/>
        <a:defRPr sz="2640">
          <a:solidFill>
            <a:schemeClr val="tx1"/>
          </a:solidFill>
          <a:latin typeface="+mn-lt"/>
          <a:ea typeface="ＭＳ Ｐゴシック" charset="0"/>
          <a:cs typeface="+mn-cs"/>
          <a:sym typeface="Gill Sans" charset="0"/>
        </a:defRPr>
      </a:lvl3pPr>
      <a:lvl4pPr marL="1558252" indent="-400041" algn="l" rtl="0" eaLnBrk="1" fontAlgn="base" hangingPunct="1">
        <a:spcBef>
          <a:spcPts val="1620"/>
        </a:spcBef>
        <a:spcAft>
          <a:spcPct val="0"/>
        </a:spcAft>
        <a:buSzPct val="171000"/>
        <a:buFont typeface="Gill Sans" charset="0"/>
        <a:buChar char="•"/>
        <a:defRPr sz="2640">
          <a:solidFill>
            <a:schemeClr val="tx1"/>
          </a:solidFill>
          <a:latin typeface="+mn-lt"/>
          <a:ea typeface="ＭＳ Ｐゴシック" charset="0"/>
          <a:cs typeface="+mn-cs"/>
          <a:sym typeface="Gill Sans" charset="0"/>
        </a:defRPr>
      </a:lvl4pPr>
      <a:lvl5pPr marL="1868759" indent="-400041" algn="l" rtl="0" eaLnBrk="1" fontAlgn="base" hangingPunct="1">
        <a:spcBef>
          <a:spcPts val="1620"/>
        </a:spcBef>
        <a:spcAft>
          <a:spcPct val="0"/>
        </a:spcAft>
        <a:buSzPct val="171000"/>
        <a:buFont typeface="Gill Sans" charset="0"/>
        <a:buChar char="•"/>
        <a:defRPr sz="2640">
          <a:solidFill>
            <a:schemeClr val="tx1"/>
          </a:solidFill>
          <a:latin typeface="+mn-lt"/>
          <a:ea typeface="ＭＳ Ｐゴシック" charset="0"/>
          <a:cs typeface="+mn-cs"/>
          <a:sym typeface="Gill Sans" charset="0"/>
        </a:defRPr>
      </a:lvl5pPr>
      <a:lvl6pPr marL="2193129" indent="-401183" algn="l" rtl="0" eaLnBrk="1" fontAlgn="base" hangingPunct="1">
        <a:spcBef>
          <a:spcPts val="1615"/>
        </a:spcBef>
        <a:spcAft>
          <a:spcPct val="0"/>
        </a:spcAft>
        <a:buSzPct val="171000"/>
        <a:buFont typeface="Gill Sans" charset="0"/>
        <a:buChar char="•"/>
        <a:defRPr sz="2640">
          <a:solidFill>
            <a:schemeClr val="tx1"/>
          </a:solidFill>
          <a:latin typeface="+mn-lt"/>
          <a:ea typeface="+mn-ea"/>
          <a:cs typeface="+mn-cs"/>
          <a:sym typeface="Gill Sans" charset="0"/>
        </a:defRPr>
      </a:lvl6pPr>
      <a:lvl7pPr marL="2514076" indent="-401183" algn="l" rtl="0" eaLnBrk="1" fontAlgn="base" hangingPunct="1">
        <a:spcBef>
          <a:spcPts val="1615"/>
        </a:spcBef>
        <a:spcAft>
          <a:spcPct val="0"/>
        </a:spcAft>
        <a:buSzPct val="171000"/>
        <a:buFont typeface="Gill Sans" charset="0"/>
        <a:buChar char="•"/>
        <a:defRPr sz="2640">
          <a:solidFill>
            <a:schemeClr val="tx1"/>
          </a:solidFill>
          <a:latin typeface="+mn-lt"/>
          <a:ea typeface="+mn-ea"/>
          <a:cs typeface="+mn-cs"/>
          <a:sym typeface="Gill Sans" charset="0"/>
        </a:defRPr>
      </a:lvl7pPr>
      <a:lvl8pPr marL="2835021" indent="-401183" algn="l" rtl="0" eaLnBrk="1" fontAlgn="base" hangingPunct="1">
        <a:spcBef>
          <a:spcPts val="1615"/>
        </a:spcBef>
        <a:spcAft>
          <a:spcPct val="0"/>
        </a:spcAft>
        <a:buSzPct val="171000"/>
        <a:buFont typeface="Gill Sans" charset="0"/>
        <a:buChar char="•"/>
        <a:defRPr sz="2640">
          <a:solidFill>
            <a:schemeClr val="tx1"/>
          </a:solidFill>
          <a:latin typeface="+mn-lt"/>
          <a:ea typeface="+mn-ea"/>
          <a:cs typeface="+mn-cs"/>
          <a:sym typeface="Gill Sans" charset="0"/>
        </a:defRPr>
      </a:lvl8pPr>
      <a:lvl9pPr marL="3155966" indent="-401183" algn="l" rtl="0" eaLnBrk="1" fontAlgn="base" hangingPunct="1">
        <a:spcBef>
          <a:spcPts val="1615"/>
        </a:spcBef>
        <a:spcAft>
          <a:spcPct val="0"/>
        </a:spcAft>
        <a:buSzPct val="171000"/>
        <a:buFont typeface="Gill Sans" charset="0"/>
        <a:buChar char="•"/>
        <a:defRPr sz="2640">
          <a:solidFill>
            <a:schemeClr val="tx1"/>
          </a:solidFill>
          <a:latin typeface="+mn-lt"/>
          <a:ea typeface="+mn-ea"/>
          <a:cs typeface="+mn-cs"/>
          <a:sym typeface="Gill Sans" charset="0"/>
        </a:defRPr>
      </a:lvl9pPr>
    </p:bodyStyle>
    <p:otherStyle>
      <a:defPPr>
        <a:defRPr lang="en-US"/>
      </a:defPPr>
      <a:lvl1pPr marL="0" algn="l" defTabSz="320947" rtl="0" eaLnBrk="1" latinLnBrk="0" hangingPunct="1">
        <a:defRPr sz="1320" kern="1200">
          <a:solidFill>
            <a:schemeClr val="tx1"/>
          </a:solidFill>
          <a:latin typeface="+mn-lt"/>
          <a:ea typeface="+mn-ea"/>
          <a:cs typeface="+mn-cs"/>
        </a:defRPr>
      </a:lvl1pPr>
      <a:lvl2pPr marL="320947" algn="l" defTabSz="320947" rtl="0" eaLnBrk="1" latinLnBrk="0" hangingPunct="1">
        <a:defRPr sz="1320" kern="1200">
          <a:solidFill>
            <a:schemeClr val="tx1"/>
          </a:solidFill>
          <a:latin typeface="+mn-lt"/>
          <a:ea typeface="+mn-ea"/>
          <a:cs typeface="+mn-cs"/>
        </a:defRPr>
      </a:lvl2pPr>
      <a:lvl3pPr marL="641891" algn="l" defTabSz="320947" rtl="0" eaLnBrk="1" latinLnBrk="0" hangingPunct="1">
        <a:defRPr sz="1320" kern="1200">
          <a:solidFill>
            <a:schemeClr val="tx1"/>
          </a:solidFill>
          <a:latin typeface="+mn-lt"/>
          <a:ea typeface="+mn-ea"/>
          <a:cs typeface="+mn-cs"/>
        </a:defRPr>
      </a:lvl3pPr>
      <a:lvl4pPr marL="962837" algn="l" defTabSz="320947" rtl="0" eaLnBrk="1" latinLnBrk="0" hangingPunct="1">
        <a:defRPr sz="1320" kern="1200">
          <a:solidFill>
            <a:schemeClr val="tx1"/>
          </a:solidFill>
          <a:latin typeface="+mn-lt"/>
          <a:ea typeface="+mn-ea"/>
          <a:cs typeface="+mn-cs"/>
        </a:defRPr>
      </a:lvl4pPr>
      <a:lvl5pPr marL="1283783" algn="l" defTabSz="320947" rtl="0" eaLnBrk="1" latinLnBrk="0" hangingPunct="1">
        <a:defRPr sz="1320" kern="1200">
          <a:solidFill>
            <a:schemeClr val="tx1"/>
          </a:solidFill>
          <a:latin typeface="+mn-lt"/>
          <a:ea typeface="+mn-ea"/>
          <a:cs typeface="+mn-cs"/>
        </a:defRPr>
      </a:lvl5pPr>
      <a:lvl6pPr marL="1604729" algn="l" defTabSz="320947" rtl="0" eaLnBrk="1" latinLnBrk="0" hangingPunct="1">
        <a:defRPr sz="1320" kern="1200">
          <a:solidFill>
            <a:schemeClr val="tx1"/>
          </a:solidFill>
          <a:latin typeface="+mn-lt"/>
          <a:ea typeface="+mn-ea"/>
          <a:cs typeface="+mn-cs"/>
        </a:defRPr>
      </a:lvl6pPr>
      <a:lvl7pPr marL="1925673" algn="l" defTabSz="320947" rtl="0" eaLnBrk="1" latinLnBrk="0" hangingPunct="1">
        <a:defRPr sz="1320" kern="1200">
          <a:solidFill>
            <a:schemeClr val="tx1"/>
          </a:solidFill>
          <a:latin typeface="+mn-lt"/>
          <a:ea typeface="+mn-ea"/>
          <a:cs typeface="+mn-cs"/>
        </a:defRPr>
      </a:lvl7pPr>
      <a:lvl8pPr marL="2246620" algn="l" defTabSz="320947" rtl="0" eaLnBrk="1" latinLnBrk="0" hangingPunct="1">
        <a:defRPr sz="1320" kern="1200">
          <a:solidFill>
            <a:schemeClr val="tx1"/>
          </a:solidFill>
          <a:latin typeface="+mn-lt"/>
          <a:ea typeface="+mn-ea"/>
          <a:cs typeface="+mn-cs"/>
        </a:defRPr>
      </a:lvl8pPr>
      <a:lvl9pPr marL="2567566" algn="l" defTabSz="320947" rtl="0" eaLnBrk="1" latinLnBrk="0" hangingPunct="1">
        <a:defRPr sz="1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3.png"/><Relationship Id="rId7" Type="http://schemas.openxmlformats.org/officeDocument/2006/relationships/image" Target="../media/image68.gi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3.png"/><Relationship Id="rId7"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 Id="rId9"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emf"/><Relationship Id="rId7"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46.jpe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8.png"/><Relationship Id="rId21" Type="http://schemas.openxmlformats.org/officeDocument/2006/relationships/image" Target="../media/image63.gif"/><Relationship Id="rId7" Type="http://schemas.openxmlformats.org/officeDocument/2006/relationships/oleObject" Target="../embeddings/oleObject1.bin"/><Relationship Id="rId12" Type="http://schemas.openxmlformats.org/officeDocument/2006/relationships/image" Target="../media/image54.png"/><Relationship Id="rId17" Type="http://schemas.openxmlformats.org/officeDocument/2006/relationships/image" Target="../media/image59.jpeg"/><Relationship Id="rId2" Type="http://schemas.openxmlformats.org/officeDocument/2006/relationships/notesSlide" Target="../notesSlides/notesSlide7.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hyperlink" Target="http://www.wattstopper.com/" TargetMode="External"/><Relationship Id="rId5" Type="http://schemas.openxmlformats.org/officeDocument/2006/relationships/image" Target="../media/image50.png"/><Relationship Id="rId15" Type="http://schemas.openxmlformats.org/officeDocument/2006/relationships/image" Target="../media/image57.png"/><Relationship Id="rId23" Type="http://schemas.openxmlformats.org/officeDocument/2006/relationships/image" Target="../media/image13.png"/><Relationship Id="rId10" Type="http://schemas.openxmlformats.org/officeDocument/2006/relationships/image" Target="../media/image53.png"/><Relationship Id="rId19" Type="http://schemas.openxmlformats.org/officeDocument/2006/relationships/image" Target="../media/image61.png"/><Relationship Id="rId4" Type="http://schemas.openxmlformats.org/officeDocument/2006/relationships/image" Target="../media/image49.png"/><Relationship Id="rId9" Type="http://schemas.openxmlformats.org/officeDocument/2006/relationships/oleObject" Target="../embeddings/oleObject2.bin"/><Relationship Id="rId14" Type="http://schemas.openxmlformats.org/officeDocument/2006/relationships/image" Target="../media/image56.png"/><Relationship Id="rId22"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963" y="1604866"/>
            <a:ext cx="9190037" cy="2267338"/>
          </a:xfrm>
        </p:spPr>
        <p:txBody>
          <a:bodyPr rtlCol="0">
            <a:noAutofit/>
          </a:bodyPr>
          <a:lstStyle/>
          <a:p>
            <a:pPr>
              <a:lnSpc>
                <a:spcPct val="100000"/>
              </a:lnSpc>
              <a:defRPr/>
            </a:pPr>
            <a:r>
              <a:rPr lang="en-US" dirty="0">
                <a:latin typeface="Helvetica" panose="020B0604020202020204" pitchFamily="34" charset="0"/>
                <a:cs typeface="Helvetica" panose="020B0604020202020204" pitchFamily="34" charset="0"/>
              </a:rPr>
              <a:t>Niagara Overview</a:t>
            </a:r>
            <a:br>
              <a:rPr lang="en-US" dirty="0">
                <a:latin typeface="Helvetica" panose="020B0604020202020204" pitchFamily="34" charset="0"/>
                <a:cs typeface="Helvetica" panose="020B0604020202020204" pitchFamily="34" charset="0"/>
              </a:rPr>
            </a:br>
            <a:r>
              <a:rPr lang="en-US" sz="2000" dirty="0">
                <a:latin typeface="Helvetica" panose="020B0604020202020204" pitchFamily="34" charset="0"/>
                <a:cs typeface="Helvetica" panose="020B0604020202020204" pitchFamily="34" charset="0"/>
              </a:rPr>
              <a:t> </a:t>
            </a:r>
            <a:br>
              <a:rPr lang="en-US" dirty="0">
                <a:latin typeface="Helvetica" panose="020B0604020202020204" pitchFamily="34" charset="0"/>
                <a:cs typeface="Helvetica" panose="020B0604020202020204" pitchFamily="34" charset="0"/>
              </a:rPr>
            </a:br>
            <a:br>
              <a:rPr lang="en-US" dirty="0">
                <a:latin typeface="Helvetica" panose="020B0604020202020204" pitchFamily="34" charset="0"/>
                <a:cs typeface="Helvetica" panose="020B0604020202020204" pitchFamily="34" charset="0"/>
              </a:rPr>
            </a:br>
            <a:r>
              <a:rPr lang="en-US" sz="1600" dirty="0">
                <a:latin typeface="Helvetica" panose="020B0604020202020204" pitchFamily="34" charset="0"/>
                <a:cs typeface="Helvetica" panose="020B0604020202020204" pitchFamily="34" charset="0"/>
              </a:rPr>
              <a:t>Durvin Sandiford</a:t>
            </a:r>
            <a:endParaRPr lang="en-US" sz="2000" dirty="0">
              <a:latin typeface="Helvetica" panose="020B0604020202020204" pitchFamily="34" charset="0"/>
              <a:cs typeface="Helvetica" panose="020B0604020202020204" pitchFamily="34" charset="0"/>
            </a:endParaRPr>
          </a:p>
        </p:txBody>
      </p:sp>
      <p:sp>
        <p:nvSpPr>
          <p:cNvPr id="25603" name="Subtitle 2"/>
          <p:cNvSpPr>
            <a:spLocks noGrp="1"/>
          </p:cNvSpPr>
          <p:nvPr>
            <p:ph type="subTitle" idx="1"/>
          </p:nvPr>
        </p:nvSpPr>
        <p:spPr>
          <a:xfrm>
            <a:off x="8946921" y="3429000"/>
            <a:ext cx="1904722" cy="431800"/>
          </a:xfrm>
        </p:spPr>
        <p:txBody>
          <a:bodyPr>
            <a:normAutofit/>
          </a:bodyPr>
          <a:lstStyle/>
          <a:p>
            <a:pPr eaLnBrk="1" hangingPunct="1"/>
            <a:r>
              <a:rPr lang="en-GB" altLang="en-US" sz="1867" dirty="0">
                <a:latin typeface="Helvetica" panose="020B0604020202020204" pitchFamily="34" charset="0"/>
                <a:ea typeface="ＭＳ Ｐゴシック" panose="020B0600070205080204" pitchFamily="34" charset="-128"/>
                <a:cs typeface="Helvetica" panose="020B0604020202020204" pitchFamily="34" charset="0"/>
              </a:rPr>
              <a:t>Tridium EMEA</a:t>
            </a:r>
            <a:endParaRPr lang="en-US" altLang="en-US" sz="1867" dirty="0">
              <a:latin typeface="Helvetica" panose="020B0604020202020204" pitchFamily="34" charset="0"/>
              <a:ea typeface="ＭＳ Ｐゴシック" panose="020B0600070205080204" pitchFamily="34" charset="-128"/>
              <a:cs typeface="Helvetica" panose="020B0604020202020204" pitchFamily="34" charset="0"/>
            </a:endParaRPr>
          </a:p>
          <a:p>
            <a:pPr eaLnBrk="1" hangingPunct="1"/>
            <a:endParaRPr lang="en-US" altLang="en-US" sz="1867" dirty="0">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4" name="Picture 2" descr="Image result for tridium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51643" y="6565556"/>
            <a:ext cx="1060269" cy="212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086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334962" y="1"/>
            <a:ext cx="10703098" cy="1310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1793CE"/>
                </a:solidFill>
                <a:latin typeface="Helvetica" panose="020B0604020202020204" pitchFamily="34" charset="0"/>
                <a:cs typeface="Helvetica" panose="020B0604020202020204" pitchFamily="34" charset="0"/>
              </a:rPr>
              <a:t>Product Line Up - Hardware</a:t>
            </a:r>
          </a:p>
        </p:txBody>
      </p:sp>
      <p:pic>
        <p:nvPicPr>
          <p:cNvPr id="21" name="Picture 2" descr="Image result for tridium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51643" y="6565556"/>
            <a:ext cx="1060269" cy="2124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tridium jace 8000 IO">
            <a:extLst>
              <a:ext uri="{FF2B5EF4-FFF2-40B4-BE49-F238E27FC236}">
                <a16:creationId xmlns:a16="http://schemas.microsoft.com/office/drawing/2014/main" id="{F0FB8579-CFC2-4D3A-B6B1-525CFED8001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420" t="5819" r="6816" b="7479"/>
          <a:stretch/>
        </p:blipFill>
        <p:spPr bwMode="auto">
          <a:xfrm>
            <a:off x="1074311" y="2254866"/>
            <a:ext cx="1985641" cy="13195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ridium Edge 10 - Niagara At The Edge - Tyrrell Products Ltd">
            <a:extLst>
              <a:ext uri="{FF2B5EF4-FFF2-40B4-BE49-F238E27FC236}">
                <a16:creationId xmlns:a16="http://schemas.microsoft.com/office/drawing/2014/main" id="{870143D7-1673-4E69-A361-46C3D52CF3DA}"/>
              </a:ext>
            </a:extLst>
          </p:cNvPr>
          <p:cNvPicPr>
            <a:picLocks noChangeAspect="1" noChangeArrowheads="1"/>
          </p:cNvPicPr>
          <p:nvPr/>
        </p:nvPicPr>
        <p:blipFill>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8952128" y="1928891"/>
            <a:ext cx="2085932" cy="208593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F928074-3125-4C7D-A699-D8C56AE7E41B}"/>
              </a:ext>
            </a:extLst>
          </p:cNvPr>
          <p:cNvSpPr txBox="1"/>
          <p:nvPr/>
        </p:nvSpPr>
        <p:spPr>
          <a:xfrm>
            <a:off x="763730" y="4014823"/>
            <a:ext cx="3232597" cy="1754326"/>
          </a:xfrm>
          <a:prstGeom prst="rect">
            <a:avLst/>
          </a:prstGeom>
          <a:noFill/>
        </p:spPr>
        <p:txBody>
          <a:bodyPr wrap="square" rtlCol="0">
            <a:spAutoFit/>
          </a:bodyPr>
          <a:lstStyle/>
          <a:p>
            <a:r>
              <a:rPr lang="en-GB" b="1" dirty="0"/>
              <a:t>JACE</a:t>
            </a:r>
          </a:p>
          <a:p>
            <a:pPr marL="285750" indent="-285750">
              <a:buFontTx/>
              <a:buChar char="-"/>
            </a:pPr>
            <a:r>
              <a:rPr lang="en-GB" dirty="0"/>
              <a:t>Full Niagara software</a:t>
            </a:r>
          </a:p>
          <a:p>
            <a:pPr marL="285750" indent="-285750">
              <a:buFontTx/>
              <a:buChar char="-"/>
            </a:pPr>
            <a:r>
              <a:rPr lang="en-GB" dirty="0"/>
              <a:t>Connects to any PLC</a:t>
            </a:r>
          </a:p>
          <a:p>
            <a:pPr marL="285750" indent="-285750">
              <a:buFontTx/>
              <a:buChar char="-"/>
            </a:pPr>
            <a:r>
              <a:rPr lang="en-GB" dirty="0"/>
              <a:t>Connects to any IO</a:t>
            </a:r>
          </a:p>
          <a:p>
            <a:pPr marL="285750" indent="-285750">
              <a:buFontTx/>
              <a:buChar char="-"/>
            </a:pPr>
            <a:r>
              <a:rPr lang="en-GB" dirty="0"/>
              <a:t>Typically in an electrical panel</a:t>
            </a:r>
          </a:p>
          <a:p>
            <a:pPr marL="285750" indent="-285750">
              <a:buFontTx/>
              <a:buChar char="-"/>
            </a:pPr>
            <a:endParaRPr lang="en-GB" dirty="0"/>
          </a:p>
        </p:txBody>
      </p:sp>
      <p:sp>
        <p:nvSpPr>
          <p:cNvPr id="28" name="TextBox 27">
            <a:extLst>
              <a:ext uri="{FF2B5EF4-FFF2-40B4-BE49-F238E27FC236}">
                <a16:creationId xmlns:a16="http://schemas.microsoft.com/office/drawing/2014/main" id="{D9D940AA-0C17-4C89-8EEF-A2F4693E36CC}"/>
              </a:ext>
            </a:extLst>
          </p:cNvPr>
          <p:cNvSpPr txBox="1"/>
          <p:nvPr/>
        </p:nvSpPr>
        <p:spPr>
          <a:xfrm>
            <a:off x="9045723" y="4072042"/>
            <a:ext cx="3232597" cy="1200329"/>
          </a:xfrm>
          <a:prstGeom prst="rect">
            <a:avLst/>
          </a:prstGeom>
          <a:noFill/>
        </p:spPr>
        <p:txBody>
          <a:bodyPr wrap="square" rtlCol="0">
            <a:spAutoFit/>
          </a:bodyPr>
          <a:lstStyle/>
          <a:p>
            <a:r>
              <a:rPr lang="en-GB" b="1" dirty="0"/>
              <a:t>Edge10</a:t>
            </a:r>
          </a:p>
          <a:p>
            <a:pPr marL="285750" indent="-285750">
              <a:buFontTx/>
              <a:buChar char="-"/>
            </a:pPr>
            <a:r>
              <a:rPr lang="en-GB" dirty="0"/>
              <a:t>Full Niagara software</a:t>
            </a:r>
          </a:p>
          <a:p>
            <a:pPr marL="285750" indent="-285750">
              <a:buFontTx/>
              <a:buChar char="-"/>
            </a:pPr>
            <a:r>
              <a:rPr lang="en-GB" dirty="0"/>
              <a:t>Onboard IO</a:t>
            </a:r>
          </a:p>
          <a:p>
            <a:pPr marL="285750" indent="-285750">
              <a:buFontTx/>
              <a:buChar char="-"/>
            </a:pPr>
            <a:r>
              <a:rPr lang="en-GB" dirty="0"/>
              <a:t>ACE – fast boot</a:t>
            </a:r>
          </a:p>
        </p:txBody>
      </p:sp>
      <p:sp>
        <p:nvSpPr>
          <p:cNvPr id="13" name="TextBox 12">
            <a:extLst>
              <a:ext uri="{FF2B5EF4-FFF2-40B4-BE49-F238E27FC236}">
                <a16:creationId xmlns:a16="http://schemas.microsoft.com/office/drawing/2014/main" id="{A1780E9D-947F-41F4-A6F3-294D58D9A9F8}"/>
              </a:ext>
            </a:extLst>
          </p:cNvPr>
          <p:cNvSpPr txBox="1"/>
          <p:nvPr/>
        </p:nvSpPr>
        <p:spPr>
          <a:xfrm>
            <a:off x="6240614" y="4072042"/>
            <a:ext cx="2618023" cy="646331"/>
          </a:xfrm>
          <a:prstGeom prst="rect">
            <a:avLst/>
          </a:prstGeom>
          <a:noFill/>
        </p:spPr>
        <p:txBody>
          <a:bodyPr wrap="square" rtlCol="0">
            <a:spAutoFit/>
          </a:bodyPr>
          <a:lstStyle/>
          <a:p>
            <a:r>
              <a:rPr lang="en-GB" b="1" dirty="0"/>
              <a:t>IO Modules</a:t>
            </a:r>
          </a:p>
          <a:p>
            <a:r>
              <a:rPr lang="en-GB" dirty="0"/>
              <a:t>16 or 34 connections</a:t>
            </a:r>
          </a:p>
        </p:txBody>
      </p:sp>
      <p:pic>
        <p:nvPicPr>
          <p:cNvPr id="17410" name="Picture 2" descr="Remote I/O-16-485 Module Mounting &amp; Wiring Guide">
            <a:extLst>
              <a:ext uri="{FF2B5EF4-FFF2-40B4-BE49-F238E27FC236}">
                <a16:creationId xmlns:a16="http://schemas.microsoft.com/office/drawing/2014/main" id="{1DAB55BF-44F8-455D-B0F7-B099F43747F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43562" y="2254866"/>
            <a:ext cx="1947024" cy="14095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10;&#10;Description automatically generated">
            <a:extLst>
              <a:ext uri="{FF2B5EF4-FFF2-40B4-BE49-F238E27FC236}">
                <a16:creationId xmlns:a16="http://schemas.microsoft.com/office/drawing/2014/main" id="{27C25B7C-8955-4AE7-8A2C-4BC58CCC9F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5293" y="2205674"/>
            <a:ext cx="888292" cy="1399733"/>
          </a:xfrm>
          <a:prstGeom prst="rect">
            <a:avLst/>
          </a:prstGeom>
        </p:spPr>
      </p:pic>
      <p:sp>
        <p:nvSpPr>
          <p:cNvPr id="12" name="TextBox 11">
            <a:extLst>
              <a:ext uri="{FF2B5EF4-FFF2-40B4-BE49-F238E27FC236}">
                <a16:creationId xmlns:a16="http://schemas.microsoft.com/office/drawing/2014/main" id="{C16CCD89-2262-4C52-8317-C29B3AE5194C}"/>
              </a:ext>
            </a:extLst>
          </p:cNvPr>
          <p:cNvSpPr txBox="1"/>
          <p:nvPr/>
        </p:nvSpPr>
        <p:spPr>
          <a:xfrm>
            <a:off x="3805293" y="4097560"/>
            <a:ext cx="2407219" cy="646331"/>
          </a:xfrm>
          <a:prstGeom prst="rect">
            <a:avLst/>
          </a:prstGeom>
          <a:noFill/>
        </p:spPr>
        <p:txBody>
          <a:bodyPr wrap="square" rtlCol="0">
            <a:spAutoFit/>
          </a:bodyPr>
          <a:lstStyle/>
          <a:p>
            <a:r>
              <a:rPr lang="en-GB" b="1" dirty="0"/>
              <a:t>Expansion Modules</a:t>
            </a:r>
          </a:p>
          <a:p>
            <a:r>
              <a:rPr lang="en-GB" dirty="0"/>
              <a:t>LON, RS232, RS485</a:t>
            </a:r>
          </a:p>
        </p:txBody>
      </p:sp>
      <p:pic>
        <p:nvPicPr>
          <p:cNvPr id="4" name="Picture 3" descr="Graphical user interface, application&#10;&#10;Description automatically generated">
            <a:extLst>
              <a:ext uri="{FF2B5EF4-FFF2-40B4-BE49-F238E27FC236}">
                <a16:creationId xmlns:a16="http://schemas.microsoft.com/office/drawing/2014/main" id="{437ADAD5-6ECC-4D70-ADF8-9601AF1A3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5834" y="2245486"/>
            <a:ext cx="1107728" cy="1418888"/>
          </a:xfrm>
          <a:prstGeom prst="rect">
            <a:avLst/>
          </a:prstGeom>
        </p:spPr>
      </p:pic>
    </p:spTree>
    <p:extLst>
      <p:ext uri="{BB962C8B-B14F-4D97-AF65-F5344CB8AC3E}">
        <p14:creationId xmlns:p14="http://schemas.microsoft.com/office/powerpoint/2010/main" val="2774382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34962" y="-158403"/>
            <a:ext cx="9253537" cy="1304925"/>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eaLnBrk="0" fontAlgn="base" hangingPunct="0">
              <a:spcBef>
                <a:spcPct val="0"/>
              </a:spcBef>
              <a:spcAft>
                <a:spcPct val="0"/>
              </a:spcAft>
              <a:defRPr/>
            </a:pPr>
            <a:r>
              <a:rPr lang="en-US" sz="3600" kern="0" dirty="0">
                <a:solidFill>
                  <a:srgbClr val="1793CE"/>
                </a:solidFill>
                <a:latin typeface="Helvetica" panose="020B0604020202020204" pitchFamily="34" charset="0"/>
                <a:ea typeface="+mj-ea"/>
                <a:cs typeface="Helvetica" panose="020B0604020202020204" pitchFamily="34" charset="0"/>
              </a:rPr>
              <a:t>Cyber Security</a:t>
            </a:r>
          </a:p>
        </p:txBody>
      </p:sp>
      <p:sp>
        <p:nvSpPr>
          <p:cNvPr id="5" name="Rectangle 4"/>
          <p:cNvSpPr/>
          <p:nvPr/>
        </p:nvSpPr>
        <p:spPr>
          <a:xfrm>
            <a:off x="334962" y="1146522"/>
            <a:ext cx="11717337" cy="4431983"/>
          </a:xfrm>
          <a:prstGeom prst="rect">
            <a:avLst/>
          </a:prstGeom>
        </p:spPr>
        <p:txBody>
          <a:bodyPr wrap="square">
            <a:spAutoFit/>
          </a:bodyPr>
          <a:lstStyle/>
          <a:p>
            <a:pPr marL="285750" indent="-285750">
              <a:buFont typeface="Arial" panose="020B0604020202020204" pitchFamily="34" charset="0"/>
              <a:buChar char="•"/>
            </a:pPr>
            <a:r>
              <a:rPr lang="en-GB" sz="2400" b="1" dirty="0">
                <a:solidFill>
                  <a:srgbClr val="1793CE"/>
                </a:solidFill>
                <a:latin typeface="Arial" panose="020B0604020202020204" pitchFamily="34" charset="0"/>
                <a:cs typeface="Arial" panose="020B0604020202020204" pitchFamily="34" charset="0"/>
              </a:rPr>
              <a:t>Security Dashboard</a:t>
            </a:r>
          </a:p>
          <a:p>
            <a:pPr marL="285750" indent="-285750">
              <a:buFont typeface="Arial" panose="020B0604020202020204" pitchFamily="34" charset="0"/>
              <a:buChar char="•"/>
            </a:pPr>
            <a:r>
              <a:rPr lang="en-GB" dirty="0">
                <a:solidFill>
                  <a:srgbClr val="1793CE"/>
                </a:solidFill>
                <a:latin typeface="Arial" panose="020B0604020202020204" pitchFamily="34" charset="0"/>
                <a:cs typeface="Arial" panose="020B0604020202020204" pitchFamily="34" charset="0"/>
              </a:rPr>
              <a:t>Customizable authentication schemes</a:t>
            </a:r>
          </a:p>
          <a:p>
            <a:pPr marL="285750" indent="-285750">
              <a:buFont typeface="Arial" panose="020B0604020202020204" pitchFamily="34" charset="0"/>
              <a:buChar char="•"/>
            </a:pPr>
            <a:r>
              <a:rPr lang="en-GB" dirty="0">
                <a:solidFill>
                  <a:srgbClr val="1793CE"/>
                </a:solidFill>
                <a:latin typeface="Arial" panose="020B0604020202020204" pitchFamily="34" charset="0"/>
                <a:cs typeface="Arial" panose="020B0604020202020204" pitchFamily="34" charset="0"/>
              </a:rPr>
              <a:t>Authentication of users with </a:t>
            </a:r>
            <a:r>
              <a:rPr lang="en-GB" b="1" dirty="0">
                <a:solidFill>
                  <a:srgbClr val="1793CE"/>
                </a:solidFill>
                <a:latin typeface="Arial" panose="020B0604020202020204" pitchFamily="34" charset="0"/>
                <a:cs typeface="Arial" panose="020B0604020202020204" pitchFamily="34" charset="0"/>
              </a:rPr>
              <a:t>strong credentials by default </a:t>
            </a:r>
          </a:p>
          <a:p>
            <a:pPr marL="285750" indent="-285750">
              <a:buFont typeface="Arial" panose="020B0604020202020204" pitchFamily="34" charset="0"/>
              <a:buChar char="•"/>
            </a:pPr>
            <a:r>
              <a:rPr lang="en-GB" sz="2400" b="1" dirty="0">
                <a:solidFill>
                  <a:srgbClr val="1793CE"/>
                </a:solidFill>
                <a:latin typeface="Arial" panose="020B0604020202020204" pitchFamily="34" charset="0"/>
                <a:cs typeface="Arial" panose="020B0604020202020204" pitchFamily="34" charset="0"/>
              </a:rPr>
              <a:t>802.1x</a:t>
            </a:r>
          </a:p>
          <a:p>
            <a:pPr marL="285750" indent="-285750">
              <a:buFont typeface="Arial" panose="020B0604020202020204" pitchFamily="34" charset="0"/>
              <a:buChar char="•"/>
            </a:pPr>
            <a:r>
              <a:rPr lang="en-GB" dirty="0">
                <a:solidFill>
                  <a:srgbClr val="1793CE"/>
                </a:solidFill>
                <a:latin typeface="Arial" panose="020B0604020202020204" pitchFamily="34" charset="0"/>
                <a:cs typeface="Arial" panose="020B0604020202020204" pitchFamily="34" charset="0"/>
              </a:rPr>
              <a:t>Manage user roles and permissions with tags</a:t>
            </a:r>
            <a:endParaRPr lang="en-GB" b="1" dirty="0">
              <a:solidFill>
                <a:srgbClr val="1793CE"/>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1793CE"/>
                </a:solidFill>
                <a:latin typeface="Arial" panose="020B0604020202020204" pitchFamily="34" charset="0"/>
                <a:cs typeface="Arial" panose="020B0604020202020204" pitchFamily="34" charset="0"/>
              </a:rPr>
              <a:t>Role-Based Access Control (RBAC) for easy permissions configuration</a:t>
            </a:r>
          </a:p>
          <a:p>
            <a:pPr marL="285750" indent="-285750">
              <a:buFont typeface="Arial" panose="020B0604020202020204" pitchFamily="34" charset="0"/>
              <a:buChar char="•"/>
            </a:pPr>
            <a:r>
              <a:rPr lang="en-GB" dirty="0">
                <a:solidFill>
                  <a:srgbClr val="1793CE"/>
                </a:solidFill>
                <a:latin typeface="Arial" panose="020B0604020202020204" pitchFamily="34" charset="0"/>
                <a:cs typeface="Arial" panose="020B0604020202020204" pitchFamily="34" charset="0"/>
              </a:rPr>
              <a:t>Configurable Authentication based on connection type</a:t>
            </a:r>
          </a:p>
          <a:p>
            <a:pPr marL="285750" indent="-285750">
              <a:buFont typeface="Arial" panose="020B0604020202020204" pitchFamily="34" charset="0"/>
              <a:buChar char="•"/>
            </a:pPr>
            <a:r>
              <a:rPr lang="en-GB" dirty="0">
                <a:solidFill>
                  <a:srgbClr val="1793CE"/>
                </a:solidFill>
                <a:latin typeface="Arial" panose="020B0604020202020204" pitchFamily="34" charset="0"/>
                <a:cs typeface="Arial" panose="020B0604020202020204" pitchFamily="34" charset="0"/>
              </a:rPr>
              <a:t>Enterprise identity and access management systems (</a:t>
            </a:r>
            <a:r>
              <a:rPr lang="en-GB" b="1" dirty="0">
                <a:solidFill>
                  <a:srgbClr val="1793CE"/>
                </a:solidFill>
                <a:latin typeface="Arial" panose="020B0604020202020204" pitchFamily="34" charset="0"/>
                <a:cs typeface="Arial" panose="020B0604020202020204" pitchFamily="34" charset="0"/>
              </a:rPr>
              <a:t>LDAP, Kerberos</a:t>
            </a:r>
            <a:r>
              <a:rPr lang="en-GB" dirty="0">
                <a:solidFill>
                  <a:srgbClr val="1793CE"/>
                </a:solidFill>
                <a:latin typeface="Arial" panose="020B0604020202020204" pitchFamily="34" charset="0"/>
                <a:cs typeface="Arial" panose="020B0604020202020204" pitchFamily="34" charset="0"/>
              </a:rPr>
              <a:t>) integration</a:t>
            </a:r>
          </a:p>
          <a:p>
            <a:pPr marL="285750" indent="-285750">
              <a:buFont typeface="Arial" panose="020B0604020202020204" pitchFamily="34" charset="0"/>
              <a:buChar char="•"/>
            </a:pPr>
            <a:r>
              <a:rPr lang="en-GB" dirty="0">
                <a:solidFill>
                  <a:srgbClr val="1793CE"/>
                </a:solidFill>
                <a:latin typeface="Arial" panose="020B0604020202020204" pitchFamily="34" charset="0"/>
                <a:cs typeface="Arial" panose="020B0604020202020204" pitchFamily="34" charset="0"/>
              </a:rPr>
              <a:t>Authentication requires users to choose strong credentials as both data in motion and sensitive data </a:t>
            </a:r>
          </a:p>
          <a:p>
            <a:pPr marL="285750" indent="-285750">
              <a:buFont typeface="Arial" panose="020B0604020202020204" pitchFamily="34" charset="0"/>
              <a:buChar char="•"/>
            </a:pPr>
            <a:r>
              <a:rPr lang="en-GB" dirty="0">
                <a:solidFill>
                  <a:srgbClr val="1793CE"/>
                </a:solidFill>
                <a:latin typeface="Arial" panose="020B0604020202020204" pitchFamily="34" charset="0"/>
                <a:cs typeface="Arial" panose="020B0604020202020204" pitchFamily="34" charset="0"/>
              </a:rPr>
              <a:t>Digital signatures to ensure application integrity </a:t>
            </a:r>
          </a:p>
          <a:p>
            <a:pPr marL="285750" indent="-285750">
              <a:buFont typeface="Arial" panose="020B0604020202020204" pitchFamily="34" charset="0"/>
              <a:buChar char="•"/>
            </a:pPr>
            <a:r>
              <a:rPr lang="en-GB" sz="2400" b="1" dirty="0">
                <a:solidFill>
                  <a:srgbClr val="1793CE"/>
                </a:solidFill>
                <a:latin typeface="Arial" panose="020B0604020202020204" pitchFamily="34" charset="0"/>
                <a:cs typeface="Arial" panose="020B0604020202020204" pitchFamily="34" charset="0"/>
              </a:rPr>
              <a:t>NIST-validated FIPS 140-2 Level 1 option </a:t>
            </a:r>
          </a:p>
          <a:p>
            <a:pPr marL="285750" indent="-285750">
              <a:buFont typeface="Arial" panose="020B0604020202020204" pitchFamily="34" charset="0"/>
              <a:buChar char="•"/>
            </a:pPr>
            <a:r>
              <a:rPr lang="en-GB" dirty="0">
                <a:solidFill>
                  <a:srgbClr val="1793CE"/>
                </a:solidFill>
                <a:latin typeface="Arial" panose="020B0604020202020204" pitchFamily="34" charset="0"/>
                <a:cs typeface="Arial" panose="020B0604020202020204" pitchFamily="34" charset="0"/>
              </a:rPr>
              <a:t>Dedicated cybersecurity team focused on continuous security improvements</a:t>
            </a:r>
          </a:p>
          <a:p>
            <a:pPr marL="285750" indent="-285750">
              <a:buFont typeface="Arial" panose="020B0604020202020204" pitchFamily="34" charset="0"/>
              <a:buChar char="•"/>
            </a:pPr>
            <a:r>
              <a:rPr lang="en-GB" dirty="0">
                <a:solidFill>
                  <a:srgbClr val="1793CE"/>
                </a:solidFill>
                <a:latin typeface="Arial" panose="020B0604020202020204" pitchFamily="34" charset="0"/>
                <a:cs typeface="Arial" panose="020B0604020202020204" pitchFamily="34" charset="0"/>
              </a:rPr>
              <a:t>All user actions and security-related events are recorded in Niagara’s audit log for traceability</a:t>
            </a:r>
          </a:p>
          <a:p>
            <a:pPr marL="285750" indent="-285750">
              <a:buFont typeface="Arial" panose="020B0604020202020204" pitchFamily="34" charset="0"/>
              <a:buChar char="•"/>
            </a:pPr>
            <a:r>
              <a:rPr lang="en-GB" sz="2400" b="1" dirty="0">
                <a:solidFill>
                  <a:srgbClr val="1793CE"/>
                </a:solidFill>
                <a:latin typeface="Arial" panose="020B0604020202020204" pitchFamily="34" charset="0"/>
                <a:cs typeface="Arial" panose="020B0604020202020204" pitchFamily="34" charset="0"/>
              </a:rPr>
              <a:t>BACnet/SC – From Version N4.11</a:t>
            </a:r>
          </a:p>
        </p:txBody>
      </p:sp>
      <p:pic>
        <p:nvPicPr>
          <p:cNvPr id="7" name="Picture 2" descr="Image result for bank of america logo png">
            <a:extLst>
              <a:ext uri="{FF2B5EF4-FFF2-40B4-BE49-F238E27FC236}">
                <a16:creationId xmlns:a16="http://schemas.microsoft.com/office/drawing/2014/main" id="{6A1DE59E-5A50-473B-9B0C-43ED432393E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1753" y="5668611"/>
            <a:ext cx="1594453" cy="8671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elated image">
            <a:extLst>
              <a:ext uri="{FF2B5EF4-FFF2-40B4-BE49-F238E27FC236}">
                <a16:creationId xmlns:a16="http://schemas.microsoft.com/office/drawing/2014/main" id="{575C8FF4-4818-4D36-BDF8-16693071F4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43500" y="5713682"/>
            <a:ext cx="1447486" cy="487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Image result for us navy logo png">
            <a:extLst>
              <a:ext uri="{FF2B5EF4-FFF2-40B4-BE49-F238E27FC236}">
                <a16:creationId xmlns:a16="http://schemas.microsoft.com/office/drawing/2014/main" id="{801FA41B-3FE7-46A3-A257-E4CCF574787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8880" y="5629161"/>
            <a:ext cx="995161" cy="995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Image result for nasa logo png">
            <a:extLst>
              <a:ext uri="{FF2B5EF4-FFF2-40B4-BE49-F238E27FC236}">
                <a16:creationId xmlns:a16="http://schemas.microsoft.com/office/drawing/2014/main" id="{56B6FE6B-14FC-4653-9FDF-1BD3077372B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88280" y="5472294"/>
            <a:ext cx="1377749" cy="115279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idium Inc. on Twitter: &quot;Understand the security posture of all ...">
            <a:extLst>
              <a:ext uri="{FF2B5EF4-FFF2-40B4-BE49-F238E27FC236}">
                <a16:creationId xmlns:a16="http://schemas.microsoft.com/office/drawing/2014/main" id="{BF89B844-E5CD-4889-B939-5327A73EF54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96338" y="232912"/>
            <a:ext cx="4760700" cy="248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5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9E43D2-0054-48FC-A19B-67AFECB61F41}"/>
              </a:ext>
            </a:extLst>
          </p:cNvPr>
          <p:cNvSpPr/>
          <p:nvPr/>
        </p:nvSpPr>
        <p:spPr>
          <a:xfrm>
            <a:off x="0" y="1304925"/>
            <a:ext cx="12192000" cy="4633759"/>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334962" y="0"/>
            <a:ext cx="10370107" cy="1304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1793CE"/>
                </a:solidFill>
                <a:latin typeface="Helvetica" panose="020B0604020202020204" pitchFamily="34" charset="0"/>
                <a:cs typeface="Helvetica" panose="020B0604020202020204" pitchFamily="34" charset="0"/>
              </a:rPr>
              <a:t>Global Support</a:t>
            </a:r>
          </a:p>
        </p:txBody>
      </p:sp>
      <p:pic>
        <p:nvPicPr>
          <p:cNvPr id="13" name="Picture 2" descr="Image result for tridium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51643" y="6565556"/>
            <a:ext cx="1060269" cy="2124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03">
            <a:extLst>
              <a:ext uri="{FF2B5EF4-FFF2-40B4-BE49-F238E27FC236}">
                <a16:creationId xmlns:a16="http://schemas.microsoft.com/office/drawing/2014/main" id="{42893ED3-1A02-4E48-902F-8B93E867537D}"/>
              </a:ext>
            </a:extLst>
          </p:cNvPr>
          <p:cNvSpPr>
            <a:spLocks noChangeArrowheads="1"/>
          </p:cNvSpPr>
          <p:nvPr/>
        </p:nvSpPr>
        <p:spPr bwMode="auto">
          <a:xfrm>
            <a:off x="669924" y="1304925"/>
            <a:ext cx="11042787" cy="463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marL="457200" indent="-457200">
              <a:spcBef>
                <a:spcPct val="0"/>
              </a:spcBef>
              <a:defRPr/>
            </a:pPr>
            <a:r>
              <a:rPr lang="en-GB" altLang="en-US" sz="2400" kern="0" dirty="0">
                <a:solidFill>
                  <a:schemeClr val="bg1"/>
                </a:solidFill>
              </a:rPr>
              <a:t>Dedicated global account manager &amp; regional managers</a:t>
            </a:r>
          </a:p>
          <a:p>
            <a:pPr marL="457200" indent="-457200">
              <a:spcBef>
                <a:spcPct val="0"/>
              </a:spcBef>
              <a:defRPr/>
            </a:pPr>
            <a:r>
              <a:rPr lang="en-GB" altLang="en-US" sz="2400" kern="0" dirty="0">
                <a:solidFill>
                  <a:schemeClr val="bg1"/>
                </a:solidFill>
              </a:rPr>
              <a:t>Managed introductions to local installers / partners</a:t>
            </a:r>
          </a:p>
          <a:p>
            <a:pPr marL="457200" indent="-457200">
              <a:spcBef>
                <a:spcPct val="0"/>
              </a:spcBef>
              <a:defRPr/>
            </a:pPr>
            <a:r>
              <a:rPr lang="en-GB" altLang="en-US" sz="2400" kern="0" dirty="0">
                <a:solidFill>
                  <a:schemeClr val="bg1"/>
                </a:solidFill>
              </a:rPr>
              <a:t>Product training in local language</a:t>
            </a:r>
          </a:p>
          <a:p>
            <a:pPr marL="457200" indent="-457200">
              <a:spcBef>
                <a:spcPct val="0"/>
              </a:spcBef>
              <a:defRPr/>
            </a:pPr>
            <a:r>
              <a:rPr lang="en-GB" altLang="en-US" sz="2400" kern="0" dirty="0">
                <a:solidFill>
                  <a:schemeClr val="bg1"/>
                </a:solidFill>
              </a:rPr>
              <a:t>Roadmap updates</a:t>
            </a:r>
          </a:p>
          <a:p>
            <a:pPr marL="457200" indent="-457200">
              <a:spcBef>
                <a:spcPct val="0"/>
              </a:spcBef>
              <a:defRPr/>
            </a:pPr>
            <a:r>
              <a:rPr lang="en-GB" altLang="en-US" sz="2400" kern="0" dirty="0">
                <a:solidFill>
                  <a:schemeClr val="bg1"/>
                </a:solidFill>
              </a:rPr>
              <a:t>Global technical workshops</a:t>
            </a:r>
          </a:p>
          <a:p>
            <a:pPr marL="457200" indent="-457200">
              <a:spcBef>
                <a:spcPct val="0"/>
              </a:spcBef>
              <a:defRPr/>
            </a:pPr>
            <a:r>
              <a:rPr lang="en-GB" altLang="en-US" sz="2400" kern="0" dirty="0">
                <a:solidFill>
                  <a:schemeClr val="bg1"/>
                </a:solidFill>
              </a:rPr>
              <a:t>Support global standards with local installers</a:t>
            </a:r>
          </a:p>
          <a:p>
            <a:pPr marL="457200" indent="-457200">
              <a:spcBef>
                <a:spcPct val="0"/>
              </a:spcBef>
              <a:defRPr/>
            </a:pPr>
            <a:r>
              <a:rPr lang="en-GB" altLang="en-US" sz="2400" kern="0" dirty="0">
                <a:solidFill>
                  <a:schemeClr val="bg1"/>
                </a:solidFill>
              </a:rPr>
              <a:t>Standardised UI templates (via pro services)</a:t>
            </a:r>
          </a:p>
          <a:p>
            <a:pPr marL="457200" indent="-457200">
              <a:spcBef>
                <a:spcPct val="0"/>
              </a:spcBef>
              <a:defRPr/>
            </a:pPr>
            <a:r>
              <a:rPr lang="en-GB" altLang="en-US" sz="2400" kern="0" dirty="0">
                <a:solidFill>
                  <a:schemeClr val="bg1"/>
                </a:solidFill>
              </a:rPr>
              <a:t>Enterprise SMA – all licence updates under one roof</a:t>
            </a:r>
          </a:p>
          <a:p>
            <a:pPr marL="457200" indent="-457200">
              <a:spcBef>
                <a:spcPct val="0"/>
              </a:spcBef>
              <a:defRPr/>
            </a:pPr>
            <a:r>
              <a:rPr lang="en-GB" altLang="en-US" sz="2400" kern="0" dirty="0">
                <a:solidFill>
                  <a:schemeClr val="bg1"/>
                </a:solidFill>
              </a:rPr>
              <a:t>Back Up as a Service – Cloud based back ups</a:t>
            </a:r>
          </a:p>
          <a:p>
            <a:pPr marL="457200" indent="-457200">
              <a:spcBef>
                <a:spcPct val="0"/>
              </a:spcBef>
              <a:defRPr/>
            </a:pPr>
            <a:r>
              <a:rPr lang="en-GB" altLang="en-US" sz="2400" kern="0" dirty="0">
                <a:solidFill>
                  <a:schemeClr val="bg1"/>
                </a:solidFill>
              </a:rPr>
              <a:t>Product development</a:t>
            </a:r>
          </a:p>
        </p:txBody>
      </p:sp>
    </p:spTree>
    <p:extLst>
      <p:ext uri="{BB962C8B-B14F-4D97-AF65-F5344CB8AC3E}">
        <p14:creationId xmlns:p14="http://schemas.microsoft.com/office/powerpoint/2010/main" val="1194512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4962" y="0"/>
            <a:ext cx="10370107" cy="1304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1793CE"/>
                </a:solidFill>
                <a:latin typeface="Helvetica" panose="020B0604020202020204" pitchFamily="34" charset="0"/>
                <a:cs typeface="Helvetica" panose="020B0604020202020204" pitchFamily="34" charset="0"/>
              </a:rPr>
              <a:t>User Examples of Advanced Systems</a:t>
            </a:r>
          </a:p>
        </p:txBody>
      </p:sp>
      <p:pic>
        <p:nvPicPr>
          <p:cNvPr id="13" name="Picture 2" descr="Image result for tridium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51643" y="6565556"/>
            <a:ext cx="1060269" cy="21241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02BB7D2-A976-4218-97E1-AAC053915C24}"/>
              </a:ext>
            </a:extLst>
          </p:cNvPr>
          <p:cNvSpPr txBox="1"/>
          <p:nvPr/>
        </p:nvSpPr>
        <p:spPr>
          <a:xfrm>
            <a:off x="223468" y="5542270"/>
            <a:ext cx="7166705" cy="1200329"/>
          </a:xfrm>
          <a:prstGeom prst="rect">
            <a:avLst/>
          </a:prstGeom>
          <a:noFill/>
        </p:spPr>
        <p:txBody>
          <a:bodyPr wrap="square" rtlCol="0">
            <a:spAutoFit/>
          </a:bodyPr>
          <a:lstStyle/>
          <a:p>
            <a:r>
              <a:rPr lang="en-GB" b="1" dirty="0">
                <a:solidFill>
                  <a:schemeClr val="accent1"/>
                </a:solidFill>
              </a:rPr>
              <a:t>USA Gas Station &amp; Retail – circa 500 sites</a:t>
            </a:r>
          </a:p>
          <a:p>
            <a:pPr marL="285750" indent="-285750">
              <a:buFont typeface="Arial" panose="020B0604020202020204" pitchFamily="34" charset="0"/>
              <a:buChar char="•"/>
            </a:pPr>
            <a:r>
              <a:rPr lang="en-GB" dirty="0">
                <a:solidFill>
                  <a:schemeClr val="accent1"/>
                </a:solidFill>
              </a:rPr>
              <a:t>Refrigeration compliance</a:t>
            </a:r>
          </a:p>
          <a:p>
            <a:pPr marL="285750" indent="-285750">
              <a:buFont typeface="Arial" panose="020B0604020202020204" pitchFamily="34" charset="0"/>
              <a:buChar char="•"/>
            </a:pPr>
            <a:r>
              <a:rPr lang="en-GB" dirty="0">
                <a:solidFill>
                  <a:schemeClr val="accent1"/>
                </a:solidFill>
              </a:rPr>
              <a:t>Fuel level monitoring in real time</a:t>
            </a:r>
          </a:p>
          <a:p>
            <a:pPr marL="285750" indent="-285750">
              <a:buFont typeface="Arial" panose="020B0604020202020204" pitchFamily="34" charset="0"/>
              <a:buChar char="•"/>
            </a:pPr>
            <a:r>
              <a:rPr lang="en-GB" dirty="0">
                <a:solidFill>
                  <a:schemeClr val="accent1"/>
                </a:solidFill>
              </a:rPr>
              <a:t>Oven management</a:t>
            </a:r>
          </a:p>
        </p:txBody>
      </p:sp>
      <p:pic>
        <p:nvPicPr>
          <p:cNvPr id="52" name="Picture 4">
            <a:extLst>
              <a:ext uri="{FF2B5EF4-FFF2-40B4-BE49-F238E27FC236}">
                <a16:creationId xmlns:a16="http://schemas.microsoft.com/office/drawing/2014/main" id="{55CE192C-D8C8-415F-AC32-2CF88FEEEDD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100" t="26578" r="57270" b="22470"/>
          <a:stretch/>
        </p:blipFill>
        <p:spPr bwMode="auto">
          <a:xfrm>
            <a:off x="334962" y="998112"/>
            <a:ext cx="3618963" cy="2070223"/>
          </a:xfrm>
          <a:prstGeom prst="rect">
            <a:avLst/>
          </a:prstGeom>
          <a:noFill/>
          <a:ln w="15875">
            <a:solidFill>
              <a:schemeClr val="accent1"/>
            </a:solidFill>
            <a:miter lim="800000"/>
            <a:headEnd/>
            <a:tailEnd/>
          </a:ln>
          <a:effectLst/>
        </p:spPr>
      </p:pic>
      <p:pic>
        <p:nvPicPr>
          <p:cNvPr id="53" name="Picture 5">
            <a:extLst>
              <a:ext uri="{FF2B5EF4-FFF2-40B4-BE49-F238E27FC236}">
                <a16:creationId xmlns:a16="http://schemas.microsoft.com/office/drawing/2014/main" id="{9C7D4DAA-571F-4D47-8F7E-A2EBFA0B92C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3906" t="18555" r="54297" b="16989"/>
          <a:stretch>
            <a:fillRect/>
          </a:stretch>
        </p:blipFill>
        <p:spPr bwMode="auto">
          <a:xfrm>
            <a:off x="334962" y="3230262"/>
            <a:ext cx="3618963" cy="2232532"/>
          </a:xfrm>
          <a:prstGeom prst="rect">
            <a:avLst/>
          </a:prstGeom>
          <a:noFill/>
          <a:ln w="15875">
            <a:solidFill>
              <a:schemeClr val="accent1"/>
            </a:solidFill>
            <a:miter lim="800000"/>
            <a:headEnd/>
            <a:tailEnd/>
          </a:ln>
          <a:effectLst/>
        </p:spPr>
      </p:pic>
      <p:pic>
        <p:nvPicPr>
          <p:cNvPr id="54" name="Picture 5">
            <a:extLst>
              <a:ext uri="{FF2B5EF4-FFF2-40B4-BE49-F238E27FC236}">
                <a16:creationId xmlns:a16="http://schemas.microsoft.com/office/drawing/2014/main" id="{93B7E22D-FB52-4821-94D6-5DFDF5A2CC8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7160" t="26709" r="57185" b="22372"/>
          <a:stretch/>
        </p:blipFill>
        <p:spPr bwMode="auto">
          <a:xfrm>
            <a:off x="4272906" y="998112"/>
            <a:ext cx="3622891" cy="2070223"/>
          </a:xfrm>
          <a:prstGeom prst="rect">
            <a:avLst/>
          </a:prstGeom>
          <a:noFill/>
          <a:ln w="15875">
            <a:solidFill>
              <a:schemeClr val="accent1"/>
            </a:solidFill>
            <a:miter lim="800000"/>
            <a:headEnd/>
            <a:tailEnd/>
          </a:ln>
          <a:effectLst/>
        </p:spPr>
      </p:pic>
      <p:pic>
        <p:nvPicPr>
          <p:cNvPr id="55" name="Picture 5">
            <a:extLst>
              <a:ext uri="{FF2B5EF4-FFF2-40B4-BE49-F238E27FC236}">
                <a16:creationId xmlns:a16="http://schemas.microsoft.com/office/drawing/2014/main" id="{00165BF8-91CD-40DD-9C28-573DE45CC09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7212" t="27195" r="57032" b="20178"/>
          <a:stretch/>
        </p:blipFill>
        <p:spPr bwMode="auto">
          <a:xfrm>
            <a:off x="4272906" y="3230262"/>
            <a:ext cx="3618963" cy="2232532"/>
          </a:xfrm>
          <a:prstGeom prst="rect">
            <a:avLst/>
          </a:prstGeom>
          <a:noFill/>
          <a:ln w="15875">
            <a:solidFill>
              <a:schemeClr val="accent1"/>
            </a:solidFill>
            <a:miter lim="800000"/>
            <a:headEnd/>
            <a:tailEnd/>
          </a:ln>
          <a:effectLst/>
        </p:spPr>
      </p:pic>
      <p:pic>
        <p:nvPicPr>
          <p:cNvPr id="56" name="Picture 5">
            <a:extLst>
              <a:ext uri="{FF2B5EF4-FFF2-40B4-BE49-F238E27FC236}">
                <a16:creationId xmlns:a16="http://schemas.microsoft.com/office/drawing/2014/main" id="{061CCDC7-441E-4EBA-AAA3-F8942128F36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7300" t="26858" r="57210" b="23141"/>
          <a:stretch/>
        </p:blipFill>
        <p:spPr bwMode="auto">
          <a:xfrm>
            <a:off x="8133010" y="998112"/>
            <a:ext cx="3672802" cy="2070223"/>
          </a:xfrm>
          <a:prstGeom prst="rect">
            <a:avLst/>
          </a:prstGeom>
          <a:noFill/>
          <a:ln w="15875">
            <a:solidFill>
              <a:schemeClr val="accent1"/>
            </a:solidFill>
            <a:miter lim="800000"/>
            <a:headEnd/>
            <a:tailEnd/>
          </a:ln>
          <a:effectLst/>
        </p:spPr>
      </p:pic>
      <p:pic>
        <p:nvPicPr>
          <p:cNvPr id="57" name="Picture 5">
            <a:extLst>
              <a:ext uri="{FF2B5EF4-FFF2-40B4-BE49-F238E27FC236}">
                <a16:creationId xmlns:a16="http://schemas.microsoft.com/office/drawing/2014/main" id="{DFA4730C-FF1B-45DC-8762-F61C2282379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7307" t="26839" r="57128" b="20703"/>
          <a:stretch/>
        </p:blipFill>
        <p:spPr bwMode="auto">
          <a:xfrm>
            <a:off x="8133010" y="3230261"/>
            <a:ext cx="3680111" cy="2232532"/>
          </a:xfrm>
          <a:prstGeom prst="rect">
            <a:avLst/>
          </a:prstGeom>
          <a:noFill/>
          <a:ln w="15875">
            <a:solidFill>
              <a:schemeClr val="accent1"/>
            </a:solidFill>
            <a:miter lim="800000"/>
            <a:headEnd/>
            <a:tailEnd/>
          </a:ln>
          <a:effectLst/>
        </p:spPr>
      </p:pic>
    </p:spTree>
    <p:extLst>
      <p:ext uri="{BB962C8B-B14F-4D97-AF65-F5344CB8AC3E}">
        <p14:creationId xmlns:p14="http://schemas.microsoft.com/office/powerpoint/2010/main" val="1631416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963" y="1604866"/>
            <a:ext cx="9177337" cy="2267338"/>
          </a:xfrm>
        </p:spPr>
        <p:txBody>
          <a:bodyPr rtlCol="0">
            <a:noAutofit/>
          </a:bodyPr>
          <a:lstStyle/>
          <a:p>
            <a:pPr>
              <a:lnSpc>
                <a:spcPct val="100000"/>
              </a:lnSpc>
              <a:defRPr/>
            </a:pPr>
            <a:r>
              <a:rPr lang="en-US" dirty="0">
                <a:latin typeface="Helvetica" panose="020B0604020202020204" pitchFamily="34" charset="0"/>
                <a:cs typeface="Helvetica" panose="020B0604020202020204" pitchFamily="34" charset="0"/>
              </a:rPr>
              <a:t>Thank you</a:t>
            </a:r>
          </a:p>
        </p:txBody>
      </p:sp>
      <p:sp>
        <p:nvSpPr>
          <p:cNvPr id="25603" name="Subtitle 2"/>
          <p:cNvSpPr>
            <a:spLocks noGrp="1"/>
          </p:cNvSpPr>
          <p:nvPr>
            <p:ph type="subTitle" idx="1"/>
          </p:nvPr>
        </p:nvSpPr>
        <p:spPr>
          <a:xfrm>
            <a:off x="9068081" y="3365863"/>
            <a:ext cx="1904722" cy="431800"/>
          </a:xfrm>
        </p:spPr>
        <p:txBody>
          <a:bodyPr>
            <a:normAutofit/>
          </a:bodyPr>
          <a:lstStyle/>
          <a:p>
            <a:pPr eaLnBrk="1" hangingPunct="1"/>
            <a:r>
              <a:rPr lang="en-GB" altLang="en-US" sz="1867" dirty="0">
                <a:latin typeface="Arial" panose="020B0604020202020204" pitchFamily="34" charset="0"/>
                <a:ea typeface="ＭＳ Ｐゴシック" panose="020B0600070205080204" pitchFamily="34" charset="-128"/>
                <a:cs typeface="Arial" panose="020B0604020202020204" pitchFamily="34" charset="0"/>
              </a:rPr>
              <a:t>Tridium EMEA</a:t>
            </a:r>
            <a:endParaRPr lang="en-US" altLang="en-US" sz="1867"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867" dirty="0">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4" name="Picture 2" descr="Image result for tridium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51643" y="6565556"/>
            <a:ext cx="1060269" cy="212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627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ridium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51643" y="6565556"/>
            <a:ext cx="1060269" cy="21241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A2DE013-C546-435F-8406-9AC04A91A6F7}"/>
              </a:ext>
            </a:extLst>
          </p:cNvPr>
          <p:cNvSpPr>
            <a:spLocks noGrp="1"/>
          </p:cNvSpPr>
          <p:nvPr>
            <p:ph type="title"/>
          </p:nvPr>
        </p:nvSpPr>
        <p:spPr>
          <a:xfrm>
            <a:off x="334963" y="0"/>
            <a:ext cx="10382806" cy="1304925"/>
          </a:xfrm>
        </p:spPr>
        <p:txBody>
          <a:bodyPr>
            <a:normAutofit/>
          </a:bodyPr>
          <a:lstStyle/>
          <a:p>
            <a:r>
              <a:rPr lang="en-GB" dirty="0">
                <a:solidFill>
                  <a:srgbClr val="1793CE"/>
                </a:solidFill>
                <a:latin typeface="Helvetica" panose="020B0604020202020204" pitchFamily="34" charset="0"/>
                <a:cs typeface="Helvetica" panose="020B0604020202020204" pitchFamily="34" charset="0"/>
              </a:rPr>
              <a:t>Tridium’s Story</a:t>
            </a:r>
          </a:p>
        </p:txBody>
      </p:sp>
      <p:pic>
        <p:nvPicPr>
          <p:cNvPr id="2050" name="Picture 2" descr="Image result for calendar icon">
            <a:extLst>
              <a:ext uri="{FF2B5EF4-FFF2-40B4-BE49-F238E27FC236}">
                <a16:creationId xmlns:a16="http://schemas.microsoft.com/office/drawing/2014/main" id="{E3AD1EDF-2682-4ACB-BCD7-EC5F825847CD}"/>
              </a:ext>
            </a:extLst>
          </p:cNvPr>
          <p:cNvPicPr>
            <a:picLocks noChangeAspect="1" noChangeArrowheads="1"/>
          </p:cNvPicPr>
          <p:nvPr/>
        </p:nvPicPr>
        <p:blipFill>
          <a:blip r:embed="rId4" cstate="screen">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59098" y="1461445"/>
            <a:ext cx="1710487" cy="139225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03">
            <a:extLst>
              <a:ext uri="{FF2B5EF4-FFF2-40B4-BE49-F238E27FC236}">
                <a16:creationId xmlns:a16="http://schemas.microsoft.com/office/drawing/2014/main" id="{D93A05AB-9F17-4FF8-8EE6-9EF8BDF9E1D3}"/>
              </a:ext>
            </a:extLst>
          </p:cNvPr>
          <p:cNvSpPr>
            <a:spLocks noChangeArrowheads="1"/>
          </p:cNvSpPr>
          <p:nvPr/>
        </p:nvSpPr>
        <p:spPr bwMode="auto">
          <a:xfrm>
            <a:off x="758836" y="2874025"/>
            <a:ext cx="22944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algn="ctr">
              <a:spcBef>
                <a:spcPct val="0"/>
              </a:spcBef>
              <a:buNone/>
              <a:defRPr/>
            </a:pPr>
            <a:r>
              <a:rPr lang="en-US" altLang="en-US" sz="1400" b="1" kern="0" dirty="0">
                <a:solidFill>
                  <a:schemeClr val="bg2">
                    <a:lumMod val="50000"/>
                  </a:schemeClr>
                </a:solidFill>
              </a:rPr>
              <a:t>1995</a:t>
            </a:r>
          </a:p>
          <a:p>
            <a:pPr algn="ctr">
              <a:spcBef>
                <a:spcPct val="0"/>
              </a:spcBef>
              <a:buNone/>
              <a:defRPr/>
            </a:pPr>
            <a:r>
              <a:rPr lang="en-US" altLang="en-US" sz="1400" kern="0" dirty="0">
                <a:solidFill>
                  <a:schemeClr val="bg2">
                    <a:lumMod val="50000"/>
                  </a:schemeClr>
                </a:solidFill>
              </a:rPr>
              <a:t>Engineers &amp; Graduates</a:t>
            </a:r>
          </a:p>
        </p:txBody>
      </p:sp>
      <p:pic>
        <p:nvPicPr>
          <p:cNvPr id="2054" name="Picture 6" descr="Image result for integtration icon">
            <a:extLst>
              <a:ext uri="{FF2B5EF4-FFF2-40B4-BE49-F238E27FC236}">
                <a16:creationId xmlns:a16="http://schemas.microsoft.com/office/drawing/2014/main" id="{0B73737D-BE60-498E-AB77-F538CC45D7F9}"/>
              </a:ext>
            </a:extLst>
          </p:cNvPr>
          <p:cNvPicPr>
            <a:picLocks noChangeAspect="1" noChangeArrowheads="1"/>
          </p:cNvPicPr>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b="7512"/>
          <a:stretch/>
        </p:blipFill>
        <p:spPr bwMode="auto">
          <a:xfrm>
            <a:off x="5344896" y="1406019"/>
            <a:ext cx="1426532" cy="14249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03">
            <a:extLst>
              <a:ext uri="{FF2B5EF4-FFF2-40B4-BE49-F238E27FC236}">
                <a16:creationId xmlns:a16="http://schemas.microsoft.com/office/drawing/2014/main" id="{5576244E-A554-4540-B0EE-C7CC1A1886C7}"/>
              </a:ext>
            </a:extLst>
          </p:cNvPr>
          <p:cNvSpPr>
            <a:spLocks noChangeArrowheads="1"/>
          </p:cNvSpPr>
          <p:nvPr/>
        </p:nvSpPr>
        <p:spPr bwMode="auto">
          <a:xfrm>
            <a:off x="4642437" y="2869483"/>
            <a:ext cx="22944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algn="ctr">
              <a:spcBef>
                <a:spcPct val="0"/>
              </a:spcBef>
              <a:buNone/>
              <a:defRPr/>
            </a:pPr>
            <a:r>
              <a:rPr lang="en-US" altLang="en-US" sz="1400" b="1" kern="0" dirty="0">
                <a:solidFill>
                  <a:schemeClr val="bg2">
                    <a:lumMod val="50000"/>
                  </a:schemeClr>
                </a:solidFill>
              </a:rPr>
              <a:t>1999</a:t>
            </a:r>
          </a:p>
          <a:p>
            <a:pPr algn="ctr">
              <a:spcBef>
                <a:spcPct val="0"/>
              </a:spcBef>
              <a:buNone/>
              <a:defRPr/>
            </a:pPr>
            <a:r>
              <a:rPr lang="en-US" altLang="en-US" sz="1400" kern="0" dirty="0">
                <a:solidFill>
                  <a:schemeClr val="bg2">
                    <a:lumMod val="50000"/>
                  </a:schemeClr>
                </a:solidFill>
              </a:rPr>
              <a:t>Niagara created</a:t>
            </a:r>
          </a:p>
        </p:txBody>
      </p:sp>
      <p:pic>
        <p:nvPicPr>
          <p:cNvPr id="2056" name="Picture 8" descr="Image result for aquisition icon">
            <a:extLst>
              <a:ext uri="{FF2B5EF4-FFF2-40B4-BE49-F238E27FC236}">
                <a16:creationId xmlns:a16="http://schemas.microsoft.com/office/drawing/2014/main" id="{C0F7D0A4-DEE7-4E1C-BB43-9F9024BA3A37}"/>
              </a:ext>
            </a:extLst>
          </p:cNvPr>
          <p:cNvPicPr>
            <a:picLocks noChangeAspect="1" noChangeArrowheads="1"/>
          </p:cNvPicPr>
          <p:nvPr/>
        </p:nvPicPr>
        <p:blipFill rotWithShape="1">
          <a:blip r:embed="rId6"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t="1" b="9794"/>
          <a:stretch/>
        </p:blipFill>
        <p:spPr bwMode="auto">
          <a:xfrm>
            <a:off x="8842370" y="1529818"/>
            <a:ext cx="1291001" cy="125550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03">
            <a:extLst>
              <a:ext uri="{FF2B5EF4-FFF2-40B4-BE49-F238E27FC236}">
                <a16:creationId xmlns:a16="http://schemas.microsoft.com/office/drawing/2014/main" id="{3BF88C1F-EE64-4020-A6D3-7E26242B766C}"/>
              </a:ext>
            </a:extLst>
          </p:cNvPr>
          <p:cNvSpPr>
            <a:spLocks noChangeArrowheads="1"/>
          </p:cNvSpPr>
          <p:nvPr/>
        </p:nvSpPr>
        <p:spPr bwMode="auto">
          <a:xfrm>
            <a:off x="8275473" y="2864246"/>
            <a:ext cx="22944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algn="ctr">
              <a:spcBef>
                <a:spcPct val="0"/>
              </a:spcBef>
              <a:buNone/>
              <a:defRPr/>
            </a:pPr>
            <a:r>
              <a:rPr lang="en-US" altLang="en-US" sz="1400" b="1" kern="0" dirty="0">
                <a:solidFill>
                  <a:schemeClr val="bg2">
                    <a:lumMod val="50000"/>
                  </a:schemeClr>
                </a:solidFill>
              </a:rPr>
              <a:t>2005</a:t>
            </a:r>
          </a:p>
          <a:p>
            <a:pPr algn="ctr">
              <a:spcBef>
                <a:spcPct val="0"/>
              </a:spcBef>
              <a:buNone/>
              <a:defRPr/>
            </a:pPr>
            <a:r>
              <a:rPr lang="en-US" altLang="en-US" sz="1400" kern="0" dirty="0">
                <a:solidFill>
                  <a:schemeClr val="bg2">
                    <a:lumMod val="50000"/>
                  </a:schemeClr>
                </a:solidFill>
              </a:rPr>
              <a:t>Acquired by Honeywell</a:t>
            </a:r>
          </a:p>
        </p:txBody>
      </p:sp>
      <p:pic>
        <p:nvPicPr>
          <p:cNvPr id="2058" name="Picture 10" descr="Image result for counter icon">
            <a:extLst>
              <a:ext uri="{FF2B5EF4-FFF2-40B4-BE49-F238E27FC236}">
                <a16:creationId xmlns:a16="http://schemas.microsoft.com/office/drawing/2014/main" id="{C1AFA974-838B-447A-B0D7-061E19FA24DD}"/>
              </a:ext>
            </a:extLst>
          </p:cNvPr>
          <p:cNvPicPr>
            <a:picLocks noChangeAspect="1" noChangeArrowheads="1"/>
          </p:cNvPicPr>
          <p:nvPr/>
        </p:nvPicPr>
        <p:blipFill rotWithShape="1">
          <a:blip r:embed="rId7" cstate="screen">
            <a:duotone>
              <a:schemeClr val="accent5">
                <a:shade val="45000"/>
                <a:satMod val="135000"/>
              </a:schemeClr>
              <a:prstClr val="white"/>
            </a:duotone>
            <a:extLst>
              <a:ext uri="{28A0092B-C50C-407E-A947-70E740481C1C}">
                <a14:useLocalDpi xmlns:a14="http://schemas.microsoft.com/office/drawing/2010/main"/>
              </a:ext>
            </a:extLst>
          </a:blip>
          <a:srcRect t="17747" b="18175"/>
          <a:stretch/>
        </p:blipFill>
        <p:spPr bwMode="auto">
          <a:xfrm>
            <a:off x="1322546" y="4249372"/>
            <a:ext cx="1381620" cy="88531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103">
            <a:extLst>
              <a:ext uri="{FF2B5EF4-FFF2-40B4-BE49-F238E27FC236}">
                <a16:creationId xmlns:a16="http://schemas.microsoft.com/office/drawing/2014/main" id="{98E074DF-C5C1-4E81-A20C-69755945F3C6}"/>
              </a:ext>
            </a:extLst>
          </p:cNvPr>
          <p:cNvSpPr>
            <a:spLocks noChangeArrowheads="1"/>
          </p:cNvSpPr>
          <p:nvPr/>
        </p:nvSpPr>
        <p:spPr bwMode="auto">
          <a:xfrm>
            <a:off x="866119" y="5262221"/>
            <a:ext cx="22944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algn="ctr">
              <a:spcBef>
                <a:spcPct val="0"/>
              </a:spcBef>
              <a:buNone/>
              <a:defRPr/>
            </a:pPr>
            <a:r>
              <a:rPr lang="en-US" altLang="en-US" sz="1400" b="1" kern="0">
                <a:solidFill>
                  <a:schemeClr val="bg2">
                    <a:lumMod val="50000"/>
                  </a:schemeClr>
                </a:solidFill>
              </a:rPr>
              <a:t>Over </a:t>
            </a:r>
            <a:r>
              <a:rPr lang="en-US" altLang="en-US" sz="1400" b="1" kern="0" dirty="0">
                <a:solidFill>
                  <a:schemeClr val="bg2">
                    <a:lumMod val="50000"/>
                  </a:schemeClr>
                </a:solidFill>
              </a:rPr>
              <a:t>1 Million </a:t>
            </a:r>
            <a:r>
              <a:rPr lang="en-US" altLang="en-US" sz="1400" kern="0" dirty="0">
                <a:solidFill>
                  <a:schemeClr val="bg2">
                    <a:lumMod val="50000"/>
                  </a:schemeClr>
                </a:solidFill>
              </a:rPr>
              <a:t>Niagara Instances</a:t>
            </a:r>
          </a:p>
        </p:txBody>
      </p:sp>
      <p:pic>
        <p:nvPicPr>
          <p:cNvPr id="2060" name="Picture 12" descr="Image result for engineer icon">
            <a:extLst>
              <a:ext uri="{FF2B5EF4-FFF2-40B4-BE49-F238E27FC236}">
                <a16:creationId xmlns:a16="http://schemas.microsoft.com/office/drawing/2014/main" id="{F718CBDB-E43A-4B5A-B14D-A85CAE0F6FE0}"/>
              </a:ext>
            </a:extLst>
          </p:cNvPr>
          <p:cNvPicPr>
            <a:picLocks noChangeAspect="1" noChangeArrowheads="1"/>
          </p:cNvPicPr>
          <p:nvPr/>
        </p:nvPicPr>
        <p:blipFill rotWithShape="1">
          <a:blip r:embed="rId8" cstate="screen">
            <a:duotone>
              <a:schemeClr val="accent5">
                <a:shade val="45000"/>
                <a:satMod val="135000"/>
              </a:schemeClr>
              <a:prstClr val="white"/>
            </a:duotone>
            <a:extLst>
              <a:ext uri="{28A0092B-C50C-407E-A947-70E740481C1C}">
                <a14:useLocalDpi xmlns:a14="http://schemas.microsoft.com/office/drawing/2010/main"/>
              </a:ext>
            </a:extLst>
          </a:blip>
          <a:srcRect l="12030" t="12111" r="12199" b="10378"/>
          <a:stretch/>
        </p:blipFill>
        <p:spPr bwMode="auto">
          <a:xfrm>
            <a:off x="5184367" y="3890537"/>
            <a:ext cx="1210614" cy="124414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03">
            <a:extLst>
              <a:ext uri="{FF2B5EF4-FFF2-40B4-BE49-F238E27FC236}">
                <a16:creationId xmlns:a16="http://schemas.microsoft.com/office/drawing/2014/main" id="{1BD7C42A-3B13-4E83-9555-87572119581F}"/>
              </a:ext>
            </a:extLst>
          </p:cNvPr>
          <p:cNvSpPr>
            <a:spLocks noChangeArrowheads="1"/>
          </p:cNvSpPr>
          <p:nvPr/>
        </p:nvSpPr>
        <p:spPr bwMode="auto">
          <a:xfrm>
            <a:off x="4721195" y="5262221"/>
            <a:ext cx="22944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algn="ctr">
              <a:spcBef>
                <a:spcPct val="0"/>
              </a:spcBef>
              <a:buNone/>
              <a:defRPr/>
            </a:pPr>
            <a:r>
              <a:rPr lang="en-US" altLang="en-US" sz="1400" b="1" kern="0" dirty="0">
                <a:solidFill>
                  <a:schemeClr val="bg2">
                    <a:lumMod val="50000"/>
                  </a:schemeClr>
                </a:solidFill>
              </a:rPr>
              <a:t>20,000 +</a:t>
            </a:r>
          </a:p>
          <a:p>
            <a:pPr algn="ctr">
              <a:spcBef>
                <a:spcPct val="0"/>
              </a:spcBef>
              <a:buNone/>
              <a:defRPr/>
            </a:pPr>
            <a:r>
              <a:rPr lang="en-US" altLang="en-US" sz="1400" kern="0" dirty="0">
                <a:solidFill>
                  <a:schemeClr val="bg2">
                    <a:lumMod val="50000"/>
                  </a:schemeClr>
                </a:solidFill>
              </a:rPr>
              <a:t>Trained Engineers</a:t>
            </a:r>
          </a:p>
        </p:txBody>
      </p:sp>
      <p:pic>
        <p:nvPicPr>
          <p:cNvPr id="2062" name="Picture 14" descr="Image result for world icon">
            <a:extLst>
              <a:ext uri="{FF2B5EF4-FFF2-40B4-BE49-F238E27FC236}">
                <a16:creationId xmlns:a16="http://schemas.microsoft.com/office/drawing/2014/main" id="{91C08F63-6AFB-4BBB-8467-F27F8387C72E}"/>
              </a:ext>
            </a:extLst>
          </p:cNvPr>
          <p:cNvPicPr>
            <a:picLocks noChangeAspect="1" noChangeArrowheads="1"/>
          </p:cNvPicPr>
          <p:nvPr/>
        </p:nvPicPr>
        <p:blipFill>
          <a:blip r:embed="rId9"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875182" y="3876493"/>
            <a:ext cx="1258189" cy="125818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03">
            <a:extLst>
              <a:ext uri="{FF2B5EF4-FFF2-40B4-BE49-F238E27FC236}">
                <a16:creationId xmlns:a16="http://schemas.microsoft.com/office/drawing/2014/main" id="{4E1C3BBC-E980-449C-8A10-E67230F7C623}"/>
              </a:ext>
            </a:extLst>
          </p:cNvPr>
          <p:cNvSpPr>
            <a:spLocks noChangeArrowheads="1"/>
          </p:cNvSpPr>
          <p:nvPr/>
        </p:nvSpPr>
        <p:spPr bwMode="auto">
          <a:xfrm>
            <a:off x="8357039" y="5262221"/>
            <a:ext cx="22944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algn="ctr">
              <a:spcBef>
                <a:spcPct val="0"/>
              </a:spcBef>
              <a:buNone/>
              <a:defRPr/>
            </a:pPr>
            <a:r>
              <a:rPr lang="en-US" altLang="en-US" sz="1400" b="1" kern="0" dirty="0">
                <a:solidFill>
                  <a:schemeClr val="bg2">
                    <a:lumMod val="50000"/>
                  </a:schemeClr>
                </a:solidFill>
              </a:rPr>
              <a:t>50 +</a:t>
            </a:r>
          </a:p>
          <a:p>
            <a:pPr algn="ctr">
              <a:spcBef>
                <a:spcPct val="0"/>
              </a:spcBef>
              <a:buNone/>
              <a:defRPr/>
            </a:pPr>
            <a:r>
              <a:rPr lang="en-US" altLang="en-US" sz="1400" kern="0" dirty="0">
                <a:solidFill>
                  <a:schemeClr val="bg2">
                    <a:lumMod val="50000"/>
                  </a:schemeClr>
                </a:solidFill>
              </a:rPr>
              <a:t>Countries</a:t>
            </a:r>
          </a:p>
        </p:txBody>
      </p:sp>
    </p:spTree>
    <p:extLst>
      <p:ext uri="{BB962C8B-B14F-4D97-AF65-F5344CB8AC3E}">
        <p14:creationId xmlns:p14="http://schemas.microsoft.com/office/powerpoint/2010/main" val="2371406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4962" y="0"/>
            <a:ext cx="10370107" cy="1304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1793CE"/>
                </a:solidFill>
                <a:latin typeface="Helvetica" panose="020B0604020202020204" pitchFamily="34" charset="0"/>
                <a:cs typeface="Helvetica" panose="020B0604020202020204" pitchFamily="34" charset="0"/>
              </a:rPr>
              <a:t>Why People Decide on Niagara</a:t>
            </a:r>
          </a:p>
        </p:txBody>
      </p:sp>
      <p:pic>
        <p:nvPicPr>
          <p:cNvPr id="32" name="Picture 2" descr="Image result for tridium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51643" y="6565556"/>
            <a:ext cx="1060269" cy="2124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bank of america logo png">
            <a:extLst>
              <a:ext uri="{FF2B5EF4-FFF2-40B4-BE49-F238E27FC236}">
                <a16:creationId xmlns:a16="http://schemas.microsoft.com/office/drawing/2014/main" id="{2FA0DAC7-3FFA-4FE4-86F0-BAC5AC81DE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83390" y="1200369"/>
            <a:ext cx="1594453" cy="867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T&amp;T logo png">
            <a:extLst>
              <a:ext uri="{FF2B5EF4-FFF2-40B4-BE49-F238E27FC236}">
                <a16:creationId xmlns:a16="http://schemas.microsoft.com/office/drawing/2014/main" id="{A47E3F3E-8F94-4DA3-B565-45797255BC0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31296" y="2573781"/>
            <a:ext cx="1283593" cy="5274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a:extLst>
              <a:ext uri="{FF2B5EF4-FFF2-40B4-BE49-F238E27FC236}">
                <a16:creationId xmlns:a16="http://schemas.microsoft.com/office/drawing/2014/main" id="{97E960E0-F1A4-404F-BCD0-ACDFEB1F8E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28467" y="3315089"/>
            <a:ext cx="1736534" cy="58484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ASDA logo png">
            <a:extLst>
              <a:ext uri="{FF2B5EF4-FFF2-40B4-BE49-F238E27FC236}">
                <a16:creationId xmlns:a16="http://schemas.microsoft.com/office/drawing/2014/main" id="{9B655208-17F3-433F-9CA5-DEE7FC9236F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83390" y="3986418"/>
            <a:ext cx="1830946" cy="81844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tesco logo png">
            <a:extLst>
              <a:ext uri="{FF2B5EF4-FFF2-40B4-BE49-F238E27FC236}">
                <a16:creationId xmlns:a16="http://schemas.microsoft.com/office/drawing/2014/main" id="{7A09AFCA-F36F-46AC-9452-42DE7A23923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57439" y="5205598"/>
            <a:ext cx="1856897" cy="49178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us navy logo png">
            <a:extLst>
              <a:ext uri="{FF2B5EF4-FFF2-40B4-BE49-F238E27FC236}">
                <a16:creationId xmlns:a16="http://schemas.microsoft.com/office/drawing/2014/main" id="{2114066E-FB76-473C-8F7E-270A484E52F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71363" y="1079445"/>
            <a:ext cx="995161" cy="99516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nasa logo png">
            <a:extLst>
              <a:ext uri="{FF2B5EF4-FFF2-40B4-BE49-F238E27FC236}">
                <a16:creationId xmlns:a16="http://schemas.microsoft.com/office/drawing/2014/main" id="{B95CBD4B-4BD6-44F1-81D6-04A475EE813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280068" y="2265961"/>
            <a:ext cx="1377749" cy="115279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ibm logo png">
            <a:extLst>
              <a:ext uri="{FF2B5EF4-FFF2-40B4-BE49-F238E27FC236}">
                <a16:creationId xmlns:a16="http://schemas.microsoft.com/office/drawing/2014/main" id="{E0760DE4-4BD8-4923-8B7E-8144F0FBAC2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331991" y="3524716"/>
            <a:ext cx="1279640" cy="557343"/>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Image result for amazon logo png">
            <a:extLst>
              <a:ext uri="{FF2B5EF4-FFF2-40B4-BE49-F238E27FC236}">
                <a16:creationId xmlns:a16="http://schemas.microsoft.com/office/drawing/2014/main" id="{089F9B97-B542-4D96-938F-02649BC1F76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703837" y="5024801"/>
            <a:ext cx="2349629" cy="987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3">
            <a:extLst>
              <a:ext uri="{FF2B5EF4-FFF2-40B4-BE49-F238E27FC236}">
                <a16:creationId xmlns:a16="http://schemas.microsoft.com/office/drawing/2014/main" id="{A58A4E61-98F6-4E99-87E6-4AA59BE9E5E5}"/>
              </a:ext>
            </a:extLst>
          </p:cNvPr>
          <p:cNvSpPr>
            <a:spLocks noChangeArrowheads="1"/>
          </p:cNvSpPr>
          <p:nvPr/>
        </p:nvSpPr>
        <p:spPr bwMode="auto">
          <a:xfrm>
            <a:off x="725476" y="1950645"/>
            <a:ext cx="8077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marL="457182" indent="-457182">
              <a:spcBef>
                <a:spcPct val="0"/>
              </a:spcBef>
              <a:defRPr/>
            </a:pPr>
            <a:r>
              <a:rPr lang="en-US" altLang="en-US" sz="2400" kern="0" dirty="0">
                <a:solidFill>
                  <a:srgbClr val="0070C0"/>
                </a:solidFill>
              </a:rPr>
              <a:t>Open vendor</a:t>
            </a:r>
          </a:p>
          <a:p>
            <a:pPr marL="457182" indent="-457182">
              <a:spcBef>
                <a:spcPct val="0"/>
              </a:spcBef>
              <a:defRPr/>
            </a:pPr>
            <a:r>
              <a:rPr lang="en-GB" altLang="en-US" sz="2400" kern="0" dirty="0">
                <a:solidFill>
                  <a:srgbClr val="0070C0"/>
                </a:solidFill>
              </a:rPr>
              <a:t>Grows with you</a:t>
            </a:r>
          </a:p>
          <a:p>
            <a:pPr marL="457182" indent="-457182">
              <a:spcBef>
                <a:spcPct val="0"/>
              </a:spcBef>
              <a:defRPr/>
            </a:pPr>
            <a:r>
              <a:rPr lang="en-GB" altLang="en-US" sz="2400" kern="0" dirty="0">
                <a:solidFill>
                  <a:srgbClr val="0070C0"/>
                </a:solidFill>
              </a:rPr>
              <a:t>Use the technology you want</a:t>
            </a:r>
          </a:p>
          <a:p>
            <a:pPr marL="457182" indent="-457182">
              <a:spcBef>
                <a:spcPct val="0"/>
              </a:spcBef>
              <a:defRPr/>
            </a:pPr>
            <a:r>
              <a:rPr lang="en-US" altLang="en-US" sz="2400" kern="0" dirty="0">
                <a:solidFill>
                  <a:srgbClr val="0070C0"/>
                </a:solidFill>
              </a:rPr>
              <a:t>Rich developer community</a:t>
            </a:r>
          </a:p>
          <a:p>
            <a:pPr marL="457182" indent="-457182">
              <a:spcBef>
                <a:spcPct val="0"/>
              </a:spcBef>
              <a:defRPr/>
            </a:pPr>
            <a:r>
              <a:rPr lang="en-US" altLang="en-US" sz="2400" kern="0" dirty="0">
                <a:solidFill>
                  <a:srgbClr val="0070C0"/>
                </a:solidFill>
              </a:rPr>
              <a:t>Enhance your existing investment</a:t>
            </a:r>
          </a:p>
          <a:p>
            <a:pPr marL="457182" indent="-457182">
              <a:spcBef>
                <a:spcPct val="0"/>
              </a:spcBef>
              <a:defRPr/>
            </a:pPr>
            <a:r>
              <a:rPr lang="en-US" altLang="en-US" sz="2400" kern="0" dirty="0">
                <a:solidFill>
                  <a:srgbClr val="0070C0"/>
                </a:solidFill>
              </a:rPr>
              <a:t>Keep what you have</a:t>
            </a:r>
          </a:p>
          <a:p>
            <a:pPr marL="457182" indent="-457182">
              <a:spcBef>
                <a:spcPct val="0"/>
              </a:spcBef>
              <a:defRPr/>
            </a:pPr>
            <a:r>
              <a:rPr lang="en-US" altLang="en-US" sz="2400" kern="0" dirty="0">
                <a:solidFill>
                  <a:srgbClr val="0070C0"/>
                </a:solidFill>
              </a:rPr>
              <a:t>Rich </a:t>
            </a:r>
            <a:r>
              <a:rPr lang="en-GB" altLang="en-US" sz="2400" kern="0" dirty="0">
                <a:solidFill>
                  <a:srgbClr val="0070C0"/>
                </a:solidFill>
              </a:rPr>
              <a:t>normalised</a:t>
            </a:r>
            <a:r>
              <a:rPr lang="en-US" altLang="en-US" sz="2400" kern="0" dirty="0">
                <a:solidFill>
                  <a:srgbClr val="0070C0"/>
                </a:solidFill>
              </a:rPr>
              <a:t> data</a:t>
            </a:r>
          </a:p>
          <a:p>
            <a:pPr marL="457182" indent="-457182">
              <a:spcBef>
                <a:spcPct val="0"/>
              </a:spcBef>
              <a:defRPr/>
            </a:pPr>
            <a:r>
              <a:rPr lang="en-US" altLang="en-US" sz="2400" kern="0" dirty="0">
                <a:solidFill>
                  <a:srgbClr val="0070C0"/>
                </a:solidFill>
              </a:rPr>
              <a:t>No technology lock in</a:t>
            </a:r>
          </a:p>
          <a:p>
            <a:pPr marL="457182" indent="-457182">
              <a:spcBef>
                <a:spcPct val="0"/>
              </a:spcBef>
              <a:defRPr/>
            </a:pPr>
            <a:r>
              <a:rPr lang="en-US" altLang="en-US" sz="2400" kern="0" dirty="0">
                <a:solidFill>
                  <a:srgbClr val="0070C0"/>
                </a:solidFill>
              </a:rPr>
              <a:t>Global reach, locally provided</a:t>
            </a:r>
          </a:p>
        </p:txBody>
      </p:sp>
      <p:pic>
        <p:nvPicPr>
          <p:cNvPr id="15362" name="Picture 2" descr="London Stock Exchange">
            <a:extLst>
              <a:ext uri="{FF2B5EF4-FFF2-40B4-BE49-F238E27FC236}">
                <a16:creationId xmlns:a16="http://schemas.microsoft.com/office/drawing/2014/main" id="{8E6E9291-DD9C-49F3-8282-1E8B91F1162E}"/>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t="26396" b="25492"/>
          <a:stretch/>
        </p:blipFill>
        <p:spPr bwMode="auto">
          <a:xfrm>
            <a:off x="7361231" y="6012685"/>
            <a:ext cx="2342606" cy="63397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ells Fargo On The Cusp Of Collapse! — Steemit">
            <a:extLst>
              <a:ext uri="{FF2B5EF4-FFF2-40B4-BE49-F238E27FC236}">
                <a16:creationId xmlns:a16="http://schemas.microsoft.com/office/drawing/2014/main" id="{A733F69B-C61A-48E3-A350-E0605F8CDBD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t="13194" b="13194"/>
          <a:stretch/>
        </p:blipFill>
        <p:spPr bwMode="auto">
          <a:xfrm>
            <a:off x="10091058" y="4190494"/>
            <a:ext cx="1758314" cy="64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698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4962" y="0"/>
            <a:ext cx="10370107" cy="1304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1793CE"/>
                </a:solidFill>
                <a:latin typeface="Helvetica" panose="020B0604020202020204" pitchFamily="34" charset="0"/>
              </a:rPr>
              <a:t>Value Propositions</a:t>
            </a:r>
            <a:endParaRPr lang="en-GB" dirty="0">
              <a:solidFill>
                <a:srgbClr val="1793CE"/>
              </a:solidFill>
              <a:latin typeface="Helvetica" panose="020B0604020202020204" pitchFamily="34" charset="0"/>
              <a:cs typeface="Helvetica" panose="020B0604020202020204" pitchFamily="34" charset="0"/>
            </a:endParaRPr>
          </a:p>
        </p:txBody>
      </p:sp>
      <p:pic>
        <p:nvPicPr>
          <p:cNvPr id="32" name="Picture 2" descr="Image result for tridium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51643" y="6565556"/>
            <a:ext cx="1060269" cy="21241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C5D49A9-EB82-4350-8345-C80BA6DD38C1}"/>
              </a:ext>
            </a:extLst>
          </p:cNvPr>
          <p:cNvSpPr txBox="1"/>
          <p:nvPr/>
        </p:nvSpPr>
        <p:spPr>
          <a:xfrm>
            <a:off x="421453" y="1229879"/>
            <a:ext cx="11770547" cy="4986493"/>
          </a:xfrm>
          <a:prstGeom prst="rect">
            <a:avLst/>
          </a:prstGeom>
          <a:noFill/>
        </p:spPr>
        <p:txBody>
          <a:bodyPr wrap="square" rtlCol="0">
            <a:spAutoFit/>
          </a:bodyPr>
          <a:lstStyle/>
          <a:p>
            <a:pPr marL="228594" marR="0" lvl="0" indent="-228594" algn="l" defTabSz="1219170" rtl="0" eaLnBrk="1" fontAlgn="base" latinLnBrk="0" hangingPunct="1">
              <a:lnSpc>
                <a:spcPct val="150000"/>
              </a:lnSpc>
              <a:spcBef>
                <a:spcPct val="0"/>
              </a:spcBef>
              <a:spcAft>
                <a:spcPct val="0"/>
              </a:spcAft>
              <a:buClr>
                <a:srgbClr val="C00000"/>
              </a:buClr>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Helvetica" pitchFamily="34" charset="0"/>
                <a:ea typeface="ＭＳ Ｐゴシック" pitchFamily="34" charset="-128"/>
                <a:cs typeface="Helvetica" pitchFamily="34" charset="0"/>
              </a:rPr>
              <a:t>Open, no lock into a specific manufacturer for future system upgrades.</a:t>
            </a:r>
          </a:p>
          <a:p>
            <a:pPr marL="228594" marR="0" lvl="0" indent="-228594" algn="l" defTabSz="1219170" rtl="0" eaLnBrk="1" fontAlgn="base" latinLnBrk="0" hangingPunct="1">
              <a:lnSpc>
                <a:spcPct val="150000"/>
              </a:lnSpc>
              <a:spcBef>
                <a:spcPct val="0"/>
              </a:spcBef>
              <a:spcAft>
                <a:spcPct val="0"/>
              </a:spcAft>
              <a:buClr>
                <a:srgbClr val="C00000"/>
              </a:buClr>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Helvetica" pitchFamily="34" charset="0"/>
                <a:ea typeface="ＭＳ Ｐゴシック" pitchFamily="34" charset="-128"/>
                <a:cs typeface="Helvetica" pitchFamily="34" charset="0"/>
              </a:rPr>
              <a:t>Browser Based User Interface using HTML 5, no Browser Plugin required.</a:t>
            </a:r>
          </a:p>
          <a:p>
            <a:pPr marL="228594" marR="0" lvl="0" indent="-228594" algn="l" defTabSz="1219170" rtl="0" eaLnBrk="1" fontAlgn="base" latinLnBrk="0" hangingPunct="1">
              <a:lnSpc>
                <a:spcPct val="150000"/>
              </a:lnSpc>
              <a:spcBef>
                <a:spcPct val="0"/>
              </a:spcBef>
              <a:spcAft>
                <a:spcPct val="0"/>
              </a:spcAft>
              <a:buClr>
                <a:srgbClr val="C00000"/>
              </a:buClr>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Helvetica" pitchFamily="34" charset="0"/>
                <a:ea typeface="ＭＳ Ｐゴシック" pitchFamily="34" charset="-128"/>
                <a:cs typeface="Helvetica" pitchFamily="34" charset="0"/>
              </a:rPr>
              <a:t>All open protocols included e.g., BACnet, KNX, LON, M-Bus, Modbus, MQTT, SNMP etc.</a:t>
            </a:r>
          </a:p>
          <a:p>
            <a:pPr marL="228594" marR="0" lvl="0" indent="-228594" algn="l" defTabSz="1219170" rtl="0" eaLnBrk="1" fontAlgn="base" latinLnBrk="0" hangingPunct="1">
              <a:lnSpc>
                <a:spcPct val="150000"/>
              </a:lnSpc>
              <a:spcBef>
                <a:spcPct val="0"/>
              </a:spcBef>
              <a:spcAft>
                <a:spcPct val="0"/>
              </a:spcAft>
              <a:buClr>
                <a:srgbClr val="C00000"/>
              </a:buClr>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Helvetica" pitchFamily="34" charset="0"/>
                <a:ea typeface="ＭＳ Ｐゴシック" pitchFamily="34" charset="-128"/>
                <a:cs typeface="Helvetica" pitchFamily="34" charset="0"/>
              </a:rPr>
              <a:t>Can use Multiple Protocols on one platform e.g., either open and/or legacy types. </a:t>
            </a:r>
          </a:p>
          <a:p>
            <a:pPr marL="228594" marR="0" lvl="0" indent="-228594" algn="l" defTabSz="1219170" rtl="0" eaLnBrk="1" fontAlgn="base" latinLnBrk="0" hangingPunct="1">
              <a:lnSpc>
                <a:spcPct val="150000"/>
              </a:lnSpc>
              <a:spcBef>
                <a:spcPct val="0"/>
              </a:spcBef>
              <a:spcAft>
                <a:spcPct val="0"/>
              </a:spcAft>
              <a:buClr>
                <a:srgbClr val="C00000"/>
              </a:buClr>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Helvetica" pitchFamily="34" charset="0"/>
                <a:ea typeface="ＭＳ Ｐゴシック" pitchFamily="34" charset="-128"/>
                <a:cs typeface="Helvetica" pitchFamily="34" charset="0"/>
              </a:rPr>
              <a:t>JACE 8000 with or without Wi-Fi option.</a:t>
            </a:r>
          </a:p>
          <a:p>
            <a:pPr marL="228594" marR="0" lvl="0" indent="-228594" algn="l" defTabSz="1219170" rtl="0" eaLnBrk="1" fontAlgn="base" latinLnBrk="0" hangingPunct="1">
              <a:lnSpc>
                <a:spcPct val="150000"/>
              </a:lnSpc>
              <a:spcBef>
                <a:spcPct val="0"/>
              </a:spcBef>
              <a:spcAft>
                <a:spcPct val="0"/>
              </a:spcAft>
              <a:buClr>
                <a:srgbClr val="C00000"/>
              </a:buClr>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Helvetica" pitchFamily="34" charset="0"/>
                <a:ea typeface="ＭＳ Ｐゴシック" pitchFamily="34" charset="-128"/>
                <a:cs typeface="Helvetica" pitchFamily="34" charset="0"/>
              </a:rPr>
              <a:t>Extensive list of open and third-party protocol drivers available.</a:t>
            </a:r>
          </a:p>
          <a:p>
            <a:pPr marL="228594" marR="0" lvl="0" indent="-228594" algn="l" defTabSz="1219170" rtl="0" eaLnBrk="1" fontAlgn="base" latinLnBrk="0" hangingPunct="1">
              <a:lnSpc>
                <a:spcPct val="150000"/>
              </a:lnSpc>
              <a:spcBef>
                <a:spcPct val="0"/>
              </a:spcBef>
              <a:spcAft>
                <a:spcPct val="0"/>
              </a:spcAft>
              <a:buClr>
                <a:srgbClr val="C00000"/>
              </a:buClr>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Helvetica" pitchFamily="34" charset="0"/>
                <a:ea typeface="ＭＳ Ｐゴシック" pitchFamily="34" charset="-128"/>
                <a:cs typeface="Helvetica" pitchFamily="34" charset="0"/>
              </a:rPr>
              <a:t>One engineering tool for Integration, Visualisation, Cyber Security, Enterprise Data Exchange, Backup and Analytics.</a:t>
            </a:r>
          </a:p>
          <a:p>
            <a:pPr marL="228594" marR="0" lvl="0" indent="-228594" algn="l" defTabSz="1219170" rtl="0" eaLnBrk="1" fontAlgn="base" latinLnBrk="0" hangingPunct="1">
              <a:lnSpc>
                <a:spcPct val="150000"/>
              </a:lnSpc>
              <a:spcBef>
                <a:spcPct val="0"/>
              </a:spcBef>
              <a:spcAft>
                <a:spcPct val="0"/>
              </a:spcAft>
              <a:buClr>
                <a:srgbClr val="C00000"/>
              </a:buClr>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Helvetica" pitchFamily="34" charset="0"/>
                <a:ea typeface="ＭＳ Ｐゴシック" pitchFamily="34" charset="-128"/>
                <a:cs typeface="Helvetica" pitchFamily="34" charset="0"/>
              </a:rPr>
              <a:t>Flexible and secure solution with excellent cyber-security for local and/or remote access.</a:t>
            </a:r>
          </a:p>
          <a:p>
            <a:pPr marL="0" marR="0" lvl="0" indent="0" algn="l" defTabSz="1219170" rtl="0" eaLnBrk="1" fontAlgn="base" latinLnBrk="0" hangingPunct="1">
              <a:lnSpc>
                <a:spcPct val="150000"/>
              </a:lnSpc>
              <a:spcBef>
                <a:spcPct val="0"/>
              </a:spcBef>
              <a:spcAft>
                <a:spcPct val="0"/>
              </a:spcAft>
              <a:buClr>
                <a:srgbClr val="C00000"/>
              </a:buClr>
              <a:buSzTx/>
              <a:buFontTx/>
              <a:buNone/>
              <a:tabLst/>
              <a:defRPr/>
            </a:pPr>
            <a:endParaRPr kumimoji="0" lang="en-US" sz="1600" b="0" i="0" u="none" strike="noStrike" kern="1200" cap="none" spc="0" normalizeH="0" baseline="0" noProof="0" dirty="0">
              <a:ln>
                <a:noFill/>
              </a:ln>
              <a:solidFill>
                <a:srgbClr val="000000"/>
              </a:solidFill>
              <a:effectLst/>
              <a:uLnTx/>
              <a:uFillTx/>
              <a:latin typeface="Helvetica" pitchFamily="34" charset="0"/>
              <a:ea typeface="ＭＳ Ｐゴシック" pitchFamily="34" charset="-128"/>
              <a:cs typeface="Helvetica" pitchFamily="34" charset="0"/>
            </a:endParaRPr>
          </a:p>
        </p:txBody>
      </p:sp>
    </p:spTree>
    <p:extLst>
      <p:ext uri="{BB962C8B-B14F-4D97-AF65-F5344CB8AC3E}">
        <p14:creationId xmlns:p14="http://schemas.microsoft.com/office/powerpoint/2010/main" val="3870583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9"/>
          <p:cNvGrpSpPr>
            <a:grpSpLocks/>
          </p:cNvGrpSpPr>
          <p:nvPr/>
        </p:nvGrpSpPr>
        <p:grpSpPr bwMode="auto">
          <a:xfrm>
            <a:off x="334962" y="2224828"/>
            <a:ext cx="7038193" cy="558345"/>
            <a:chOff x="0" y="1690615"/>
            <a:chExt cx="8597900" cy="558800"/>
          </a:xfrm>
        </p:grpSpPr>
        <p:pic>
          <p:nvPicPr>
            <p:cNvPr id="7" name="Picture 36"/>
            <p:cNvPicPr>
              <a:picLocks noChangeAspect="1"/>
            </p:cNvPicPr>
            <p:nvPr/>
          </p:nvPicPr>
          <p:blipFill>
            <a:blip r:embed="rId3" cstate="print">
              <a:extLst>
                <a:ext uri="{28A0092B-C50C-407E-A947-70E740481C1C}">
                  <a14:useLocalDpi xmlns:a14="http://schemas.microsoft.com/office/drawing/2010/main"/>
                </a:ext>
              </a:extLst>
            </a:blip>
            <a:srcRect l="13757"/>
            <a:stretch>
              <a:fillRect/>
            </a:stretch>
          </p:blipFill>
          <p:spPr bwMode="auto">
            <a:xfrm>
              <a:off x="0" y="1690615"/>
              <a:ext cx="8597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1"/>
            <p:cNvSpPr txBox="1">
              <a:spLocks noChangeArrowheads="1"/>
            </p:cNvSpPr>
            <p:nvPr/>
          </p:nvSpPr>
          <p:spPr bwMode="auto">
            <a:xfrm>
              <a:off x="533400" y="1732807"/>
              <a:ext cx="7797041" cy="46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37931725" indent="-37474525">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eaLnBrk="1" hangingPunct="1">
                <a:spcBef>
                  <a:spcPct val="0"/>
                </a:spcBef>
                <a:buFontTx/>
                <a:buNone/>
              </a:pPr>
              <a:r>
                <a:rPr lang="en-US" altLang="en-US" sz="2400" dirty="0">
                  <a:solidFill>
                    <a:schemeClr val="bg1"/>
                  </a:solidFill>
                </a:rPr>
                <a:t>Thousands of certified Niagara professionals</a:t>
              </a:r>
            </a:p>
          </p:txBody>
        </p:sp>
      </p:grpSp>
      <p:grpSp>
        <p:nvGrpSpPr>
          <p:cNvPr id="9" name="Group 40"/>
          <p:cNvGrpSpPr>
            <a:grpSpLocks/>
          </p:cNvGrpSpPr>
          <p:nvPr/>
        </p:nvGrpSpPr>
        <p:grpSpPr bwMode="auto">
          <a:xfrm>
            <a:off x="334962" y="3063027"/>
            <a:ext cx="7285039" cy="558801"/>
            <a:chOff x="0" y="2571750"/>
            <a:chExt cx="8899448" cy="558800"/>
          </a:xfrm>
        </p:grpSpPr>
        <p:pic>
          <p:nvPicPr>
            <p:cNvPr id="10" name="Picture 37"/>
            <p:cNvPicPr>
              <a:picLocks noChangeAspect="1"/>
            </p:cNvPicPr>
            <p:nvPr/>
          </p:nvPicPr>
          <p:blipFill>
            <a:blip r:embed="rId4" cstate="print">
              <a:extLst>
                <a:ext uri="{28A0092B-C50C-407E-A947-70E740481C1C}">
                  <a14:useLocalDpi xmlns:a14="http://schemas.microsoft.com/office/drawing/2010/main"/>
                </a:ext>
              </a:extLst>
            </a:blip>
            <a:srcRect l="13757"/>
            <a:stretch>
              <a:fillRect/>
            </a:stretch>
          </p:blipFill>
          <p:spPr bwMode="auto">
            <a:xfrm>
              <a:off x="0" y="2571750"/>
              <a:ext cx="8597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4"/>
            <p:cNvSpPr txBox="1">
              <a:spLocks noChangeArrowheads="1"/>
            </p:cNvSpPr>
            <p:nvPr/>
          </p:nvSpPr>
          <p:spPr bwMode="auto">
            <a:xfrm>
              <a:off x="533400" y="2612623"/>
              <a:ext cx="8366048" cy="46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37931725" indent="-37474525">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eaLnBrk="1" hangingPunct="1">
                <a:spcBef>
                  <a:spcPct val="0"/>
                </a:spcBef>
                <a:buFontTx/>
                <a:buNone/>
              </a:pPr>
              <a:r>
                <a:rPr lang="en-US" altLang="en-US" sz="2400" dirty="0">
                  <a:solidFill>
                    <a:schemeClr val="bg1"/>
                  </a:solidFill>
                </a:rPr>
                <a:t>Hundreds of system integrators in 50 countries</a:t>
              </a:r>
            </a:p>
          </p:txBody>
        </p:sp>
      </p:grpSp>
      <p:grpSp>
        <p:nvGrpSpPr>
          <p:cNvPr id="12" name="Group 41"/>
          <p:cNvGrpSpPr>
            <a:grpSpLocks/>
          </p:cNvGrpSpPr>
          <p:nvPr/>
        </p:nvGrpSpPr>
        <p:grpSpPr bwMode="auto">
          <a:xfrm>
            <a:off x="322262" y="4714030"/>
            <a:ext cx="7038193" cy="558801"/>
            <a:chOff x="0" y="3460750"/>
            <a:chExt cx="8597900" cy="558800"/>
          </a:xfrm>
        </p:grpSpPr>
        <p:pic>
          <p:nvPicPr>
            <p:cNvPr id="13" name="Picture 38"/>
            <p:cNvPicPr>
              <a:picLocks noChangeAspect="1"/>
            </p:cNvPicPr>
            <p:nvPr/>
          </p:nvPicPr>
          <p:blipFill>
            <a:blip r:embed="rId5" cstate="print">
              <a:extLst>
                <a:ext uri="{28A0092B-C50C-407E-A947-70E740481C1C}">
                  <a14:useLocalDpi xmlns:a14="http://schemas.microsoft.com/office/drawing/2010/main"/>
                </a:ext>
              </a:extLst>
            </a:blip>
            <a:srcRect l="13757"/>
            <a:stretch>
              <a:fillRect/>
            </a:stretch>
          </p:blipFill>
          <p:spPr bwMode="auto">
            <a:xfrm>
              <a:off x="0" y="3460750"/>
              <a:ext cx="8597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5"/>
            <p:cNvSpPr txBox="1">
              <a:spLocks noChangeArrowheads="1"/>
            </p:cNvSpPr>
            <p:nvPr/>
          </p:nvSpPr>
          <p:spPr bwMode="auto">
            <a:xfrm>
              <a:off x="545432" y="3504986"/>
              <a:ext cx="792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37931725" indent="-37474525">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eaLnBrk="1" hangingPunct="1">
                <a:spcBef>
                  <a:spcPct val="0"/>
                </a:spcBef>
                <a:buFontTx/>
                <a:buNone/>
              </a:pPr>
              <a:r>
                <a:rPr lang="en-US" altLang="en-US" sz="2400" dirty="0">
                  <a:solidFill>
                    <a:schemeClr val="bg1"/>
                  </a:solidFill>
                </a:rPr>
                <a:t>95 OEMs with 113 Niagara-based products</a:t>
              </a:r>
            </a:p>
          </p:txBody>
        </p:sp>
      </p:grpSp>
      <p:grpSp>
        <p:nvGrpSpPr>
          <p:cNvPr id="15" name="Group 39"/>
          <p:cNvGrpSpPr>
            <a:grpSpLocks/>
          </p:cNvGrpSpPr>
          <p:nvPr/>
        </p:nvGrpSpPr>
        <p:grpSpPr bwMode="auto">
          <a:xfrm>
            <a:off x="334962" y="1386627"/>
            <a:ext cx="7038193" cy="883852"/>
            <a:chOff x="0" y="1697843"/>
            <a:chExt cx="8597900" cy="883507"/>
          </a:xfrm>
        </p:grpSpPr>
        <p:pic>
          <p:nvPicPr>
            <p:cNvPr id="16" name="Picture 36"/>
            <p:cNvPicPr>
              <a:picLocks noChangeAspect="1"/>
            </p:cNvPicPr>
            <p:nvPr/>
          </p:nvPicPr>
          <p:blipFill>
            <a:blip r:embed="rId3" cstate="print">
              <a:extLst>
                <a:ext uri="{28A0092B-C50C-407E-A947-70E740481C1C}">
                  <a14:useLocalDpi xmlns:a14="http://schemas.microsoft.com/office/drawing/2010/main"/>
                </a:ext>
              </a:extLst>
            </a:blip>
            <a:srcRect l="13757"/>
            <a:stretch>
              <a:fillRect/>
            </a:stretch>
          </p:blipFill>
          <p:spPr bwMode="auto">
            <a:xfrm>
              <a:off x="0" y="1697843"/>
              <a:ext cx="8597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1"/>
            <p:cNvSpPr txBox="1">
              <a:spLocks noChangeArrowheads="1"/>
            </p:cNvSpPr>
            <p:nvPr/>
          </p:nvSpPr>
          <p:spPr bwMode="auto">
            <a:xfrm>
              <a:off x="533398" y="1735294"/>
              <a:ext cx="7694776" cy="84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37931725" indent="-37474525">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eaLnBrk="1" hangingPunct="1">
                <a:spcBef>
                  <a:spcPct val="0"/>
                </a:spcBef>
                <a:buFontTx/>
                <a:buNone/>
              </a:pPr>
              <a:r>
                <a:rPr lang="en-US" altLang="en-US" sz="2400" dirty="0">
                  <a:solidFill>
                    <a:schemeClr val="bg1"/>
                  </a:solidFill>
                </a:rPr>
                <a:t>Over 1 Million instances Niagara installed</a:t>
              </a:r>
            </a:p>
            <a:p>
              <a:pPr algn="ctr" eaLnBrk="1" hangingPunct="1">
                <a:spcBef>
                  <a:spcPct val="0"/>
                </a:spcBef>
                <a:buFontTx/>
                <a:buNone/>
              </a:pPr>
              <a:endParaRPr lang="en-US" altLang="en-US" sz="2500" dirty="0">
                <a:solidFill>
                  <a:schemeClr val="bg1"/>
                </a:solidFill>
                <a:latin typeface="Times" panose="02020603050405020304" pitchFamily="18" charset="0"/>
              </a:endParaRPr>
            </a:p>
          </p:txBody>
        </p:sp>
      </p:grpSp>
      <p:grpSp>
        <p:nvGrpSpPr>
          <p:cNvPr id="18" name="Group 40"/>
          <p:cNvGrpSpPr>
            <a:grpSpLocks/>
          </p:cNvGrpSpPr>
          <p:nvPr/>
        </p:nvGrpSpPr>
        <p:grpSpPr bwMode="auto">
          <a:xfrm>
            <a:off x="334962" y="3901227"/>
            <a:ext cx="7038193" cy="558801"/>
            <a:chOff x="0" y="2571750"/>
            <a:chExt cx="8597900" cy="558800"/>
          </a:xfrm>
        </p:grpSpPr>
        <p:pic>
          <p:nvPicPr>
            <p:cNvPr id="19" name="Picture 37"/>
            <p:cNvPicPr>
              <a:picLocks noChangeAspect="1"/>
            </p:cNvPicPr>
            <p:nvPr/>
          </p:nvPicPr>
          <p:blipFill>
            <a:blip r:embed="rId4" cstate="print">
              <a:extLst>
                <a:ext uri="{28A0092B-C50C-407E-A947-70E740481C1C}">
                  <a14:useLocalDpi xmlns:a14="http://schemas.microsoft.com/office/drawing/2010/main"/>
                </a:ext>
              </a:extLst>
            </a:blip>
            <a:srcRect l="13757"/>
            <a:stretch>
              <a:fillRect/>
            </a:stretch>
          </p:blipFill>
          <p:spPr bwMode="auto">
            <a:xfrm>
              <a:off x="0" y="2571750"/>
              <a:ext cx="8597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34"/>
            <p:cNvSpPr txBox="1">
              <a:spLocks noChangeArrowheads="1"/>
            </p:cNvSpPr>
            <p:nvPr/>
          </p:nvSpPr>
          <p:spPr bwMode="auto">
            <a:xfrm>
              <a:off x="533400" y="2612623"/>
              <a:ext cx="73643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37931725" indent="-37474525">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eaLnBrk="1" hangingPunct="1">
                <a:spcBef>
                  <a:spcPct val="0"/>
                </a:spcBef>
                <a:buFontTx/>
                <a:buNone/>
              </a:pPr>
              <a:r>
                <a:rPr lang="en-US" altLang="en-US" sz="2400" dirty="0">
                  <a:solidFill>
                    <a:schemeClr val="bg1"/>
                  </a:solidFill>
                </a:rPr>
                <a:t>Dozens of developers and legacy drivers</a:t>
              </a:r>
            </a:p>
          </p:txBody>
        </p:sp>
      </p:grpSp>
      <p:sp>
        <p:nvSpPr>
          <p:cNvPr id="21" name="Title 1"/>
          <p:cNvSpPr txBox="1">
            <a:spLocks/>
          </p:cNvSpPr>
          <p:nvPr/>
        </p:nvSpPr>
        <p:spPr>
          <a:xfrm>
            <a:off x="334962" y="0"/>
            <a:ext cx="10370107" cy="1304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1793CE"/>
                </a:solidFill>
                <a:latin typeface="Helvetica" panose="020B0604020202020204" pitchFamily="34" charset="0"/>
                <a:cs typeface="Helvetica" panose="020B0604020202020204" pitchFamily="34" charset="0"/>
              </a:rPr>
              <a:t>The Niagara Community</a:t>
            </a:r>
          </a:p>
        </p:txBody>
      </p:sp>
      <p:pic>
        <p:nvPicPr>
          <p:cNvPr id="22" name="Picture 2" descr="Image result for tridium log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851643" y="6565556"/>
            <a:ext cx="1060269" cy="21241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41"/>
          <p:cNvGrpSpPr>
            <a:grpSpLocks/>
          </p:cNvGrpSpPr>
          <p:nvPr/>
        </p:nvGrpSpPr>
        <p:grpSpPr bwMode="auto">
          <a:xfrm>
            <a:off x="322262" y="5602356"/>
            <a:ext cx="7038193" cy="558801"/>
            <a:chOff x="0" y="3460750"/>
            <a:chExt cx="8597900" cy="558800"/>
          </a:xfrm>
        </p:grpSpPr>
        <p:pic>
          <p:nvPicPr>
            <p:cNvPr id="24" name="Picture 38"/>
            <p:cNvPicPr>
              <a:picLocks noChangeAspect="1"/>
            </p:cNvPicPr>
            <p:nvPr/>
          </p:nvPicPr>
          <p:blipFill>
            <a:blip r:embed="rId5" cstate="print">
              <a:extLst>
                <a:ext uri="{28A0092B-C50C-407E-A947-70E740481C1C}">
                  <a14:useLocalDpi xmlns:a14="http://schemas.microsoft.com/office/drawing/2010/main"/>
                </a:ext>
              </a:extLst>
            </a:blip>
            <a:srcRect l="13757"/>
            <a:stretch>
              <a:fillRect/>
            </a:stretch>
          </p:blipFill>
          <p:spPr bwMode="auto">
            <a:xfrm>
              <a:off x="0" y="3460750"/>
              <a:ext cx="8597900" cy="55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TextBox 35"/>
            <p:cNvSpPr txBox="1">
              <a:spLocks noChangeArrowheads="1"/>
            </p:cNvSpPr>
            <p:nvPr/>
          </p:nvSpPr>
          <p:spPr bwMode="auto">
            <a:xfrm>
              <a:off x="545432" y="3504986"/>
              <a:ext cx="792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37931725" indent="-37474525">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eaLnBrk="1" hangingPunct="1">
                <a:spcBef>
                  <a:spcPct val="0"/>
                </a:spcBef>
                <a:buFontTx/>
                <a:buNone/>
              </a:pPr>
              <a:r>
                <a:rPr lang="en-US" altLang="en-US" sz="2400" dirty="0">
                  <a:solidFill>
                    <a:schemeClr val="bg1"/>
                  </a:solidFill>
                </a:rPr>
                <a:t>New Master Systems Integrators (MSI)</a:t>
              </a:r>
            </a:p>
          </p:txBody>
        </p:sp>
      </p:grpSp>
      <p:pic>
        <p:nvPicPr>
          <p:cNvPr id="26" name="Picture 2" descr="Image result for niagara summit">
            <a:extLst>
              <a:ext uri="{FF2B5EF4-FFF2-40B4-BE49-F238E27FC236}">
                <a16:creationId xmlns:a16="http://schemas.microsoft.com/office/drawing/2014/main" id="{C1E69874-CB05-4CF4-998F-2C228DD8469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04401" y="80025"/>
            <a:ext cx="3349178" cy="22352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0" descr="Image result for niagara 4 tcp">
            <a:extLst>
              <a:ext uri="{FF2B5EF4-FFF2-40B4-BE49-F238E27FC236}">
                <a16:creationId xmlns:a16="http://schemas.microsoft.com/office/drawing/2014/main" id="{C68CB864-F365-4804-8661-A367C399B56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66709" y="2447301"/>
            <a:ext cx="2586870" cy="1396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Image result for niagara forum">
            <a:extLst>
              <a:ext uri="{FF2B5EF4-FFF2-40B4-BE49-F238E27FC236}">
                <a16:creationId xmlns:a16="http://schemas.microsoft.com/office/drawing/2014/main" id="{73416B84-3785-4250-B0F3-3DF280DA1520}"/>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08587" y="3802355"/>
            <a:ext cx="3647103" cy="283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66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0"/>
            <a:ext cx="10382806" cy="1304925"/>
          </a:xfrm>
        </p:spPr>
        <p:txBody>
          <a:bodyPr>
            <a:normAutofit/>
          </a:bodyPr>
          <a:lstStyle/>
          <a:p>
            <a:r>
              <a:rPr lang="en-GB" dirty="0">
                <a:solidFill>
                  <a:srgbClr val="1793CE"/>
                </a:solidFill>
                <a:latin typeface="Helvetica" panose="020B0604020202020204" pitchFamily="34" charset="0"/>
                <a:cs typeface="Helvetica" panose="020B0604020202020204" pitchFamily="34" charset="0"/>
              </a:rPr>
              <a:t>The Niagara Framework</a:t>
            </a:r>
          </a:p>
        </p:txBody>
      </p:sp>
      <p:sp>
        <p:nvSpPr>
          <p:cNvPr id="4" name="Rectangle 103"/>
          <p:cNvSpPr>
            <a:spLocks noChangeArrowheads="1"/>
          </p:cNvSpPr>
          <p:nvPr/>
        </p:nvSpPr>
        <p:spPr bwMode="auto">
          <a:xfrm>
            <a:off x="6636064" y="1571026"/>
            <a:ext cx="8077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marL="457182" indent="-457182">
              <a:spcBef>
                <a:spcPct val="0"/>
              </a:spcBef>
              <a:defRPr/>
            </a:pPr>
            <a:r>
              <a:rPr lang="en-US" altLang="en-US" sz="2400" b="1" kern="0" dirty="0">
                <a:solidFill>
                  <a:srgbClr val="0070C0"/>
                </a:solidFill>
              </a:rPr>
              <a:t>Integration Platform</a:t>
            </a:r>
          </a:p>
          <a:p>
            <a:pPr marL="457182" indent="-457182">
              <a:spcBef>
                <a:spcPct val="0"/>
              </a:spcBef>
              <a:defRPr/>
            </a:pPr>
            <a:r>
              <a:rPr lang="en-US" altLang="en-US" sz="2400" b="1" kern="0" dirty="0">
                <a:solidFill>
                  <a:srgbClr val="0070C0"/>
                </a:solidFill>
              </a:rPr>
              <a:t>QNX</a:t>
            </a:r>
            <a:r>
              <a:rPr lang="en-US" altLang="en-US" sz="2400" kern="0" dirty="0">
                <a:solidFill>
                  <a:srgbClr val="0070C0"/>
                </a:solidFill>
              </a:rPr>
              <a:t> Operating System</a:t>
            </a:r>
          </a:p>
          <a:p>
            <a:pPr marL="457182" indent="-457182">
              <a:spcBef>
                <a:spcPct val="0"/>
              </a:spcBef>
              <a:defRPr/>
            </a:pPr>
            <a:r>
              <a:rPr lang="en-US" altLang="en-US" sz="2400" kern="0" dirty="0">
                <a:solidFill>
                  <a:srgbClr val="0070C0"/>
                </a:solidFill>
              </a:rPr>
              <a:t>Normalised data</a:t>
            </a:r>
          </a:p>
          <a:p>
            <a:pPr marL="457182" indent="-457182">
              <a:spcBef>
                <a:spcPct val="0"/>
              </a:spcBef>
              <a:defRPr/>
            </a:pPr>
            <a:r>
              <a:rPr lang="en-US" altLang="en-US" sz="2400" kern="0" dirty="0">
                <a:solidFill>
                  <a:srgbClr val="0070C0"/>
                </a:solidFill>
              </a:rPr>
              <a:t>Buildings, cities, energy, DCM</a:t>
            </a:r>
          </a:p>
          <a:p>
            <a:pPr marL="457182" indent="-457182">
              <a:spcBef>
                <a:spcPct val="0"/>
              </a:spcBef>
              <a:defRPr/>
            </a:pPr>
            <a:r>
              <a:rPr lang="en-US" altLang="en-US" sz="2400" b="1" kern="0" dirty="0">
                <a:solidFill>
                  <a:srgbClr val="0070C0"/>
                </a:solidFill>
              </a:rPr>
              <a:t>Open</a:t>
            </a:r>
            <a:r>
              <a:rPr lang="en-US" altLang="en-US" sz="2400" kern="0" dirty="0">
                <a:solidFill>
                  <a:srgbClr val="0070C0"/>
                </a:solidFill>
              </a:rPr>
              <a:t> Vendor &amp; </a:t>
            </a:r>
            <a:r>
              <a:rPr lang="en-US" altLang="en-US" sz="2400" b="1" kern="0" dirty="0">
                <a:solidFill>
                  <a:srgbClr val="0070C0"/>
                </a:solidFill>
              </a:rPr>
              <a:t>Open</a:t>
            </a:r>
            <a:r>
              <a:rPr lang="en-US" altLang="en-US" sz="2400" kern="0" dirty="0">
                <a:solidFill>
                  <a:srgbClr val="0070C0"/>
                </a:solidFill>
              </a:rPr>
              <a:t> Technology</a:t>
            </a:r>
          </a:p>
          <a:p>
            <a:pPr marL="457182" indent="-457182">
              <a:spcBef>
                <a:spcPct val="0"/>
              </a:spcBef>
              <a:defRPr/>
            </a:pPr>
            <a:r>
              <a:rPr lang="en-US" altLang="en-US" sz="2400" kern="0" dirty="0">
                <a:solidFill>
                  <a:srgbClr val="0070C0"/>
                </a:solidFill>
              </a:rPr>
              <a:t>3</a:t>
            </a:r>
            <a:r>
              <a:rPr lang="en-US" altLang="en-US" sz="2400" kern="0" baseline="30000" dirty="0">
                <a:solidFill>
                  <a:srgbClr val="0070C0"/>
                </a:solidFill>
              </a:rPr>
              <a:t>rd</a:t>
            </a:r>
            <a:r>
              <a:rPr lang="en-US" altLang="en-US" sz="2400" kern="0" dirty="0">
                <a:solidFill>
                  <a:srgbClr val="0070C0"/>
                </a:solidFill>
              </a:rPr>
              <a:t> Party </a:t>
            </a:r>
            <a:r>
              <a:rPr lang="en-US" altLang="en-US" sz="2400" b="1" kern="0" dirty="0">
                <a:solidFill>
                  <a:srgbClr val="0070C0"/>
                </a:solidFill>
              </a:rPr>
              <a:t>Eco-system</a:t>
            </a:r>
          </a:p>
          <a:p>
            <a:pPr marL="457182" indent="-457182">
              <a:spcBef>
                <a:spcPct val="0"/>
              </a:spcBef>
              <a:defRPr/>
            </a:pPr>
            <a:r>
              <a:rPr lang="en-US" altLang="en-US" sz="2400" b="1" kern="0" dirty="0">
                <a:solidFill>
                  <a:srgbClr val="0070C0"/>
                </a:solidFill>
              </a:rPr>
              <a:t>Keep what you have</a:t>
            </a:r>
            <a:endParaRPr lang="en-GB" altLang="en-US" sz="2400" b="1" kern="0" dirty="0">
              <a:solidFill>
                <a:srgbClr val="0070C0"/>
              </a:solidFill>
            </a:endParaRPr>
          </a:p>
          <a:p>
            <a:pPr marL="457182" indent="-457182">
              <a:spcBef>
                <a:spcPct val="0"/>
              </a:spcBef>
              <a:defRPr/>
            </a:pPr>
            <a:r>
              <a:rPr lang="en-GB" altLang="en-US" sz="2400" kern="0" dirty="0">
                <a:solidFill>
                  <a:srgbClr val="0070C0"/>
                </a:solidFill>
              </a:rPr>
              <a:t>Reseller, OEM’s, Portability</a:t>
            </a:r>
            <a:endParaRPr lang="en-US" altLang="en-US" sz="2400" kern="0" dirty="0">
              <a:solidFill>
                <a:srgbClr val="0070C0"/>
              </a:solidFill>
            </a:endParaRPr>
          </a:p>
          <a:p>
            <a:pPr marL="457182" indent="-457182">
              <a:spcBef>
                <a:spcPct val="0"/>
              </a:spcBef>
              <a:defRPr/>
            </a:pPr>
            <a:r>
              <a:rPr lang="en-US" altLang="en-US" sz="2400" kern="0" dirty="0">
                <a:solidFill>
                  <a:srgbClr val="0070C0"/>
                </a:solidFill>
              </a:rPr>
              <a:t>Over 200 drivers and growing</a:t>
            </a:r>
          </a:p>
          <a:p>
            <a:pPr marL="457182" indent="-457182">
              <a:spcBef>
                <a:spcPct val="0"/>
              </a:spcBef>
              <a:defRPr/>
            </a:pPr>
            <a:r>
              <a:rPr lang="en-US" altLang="en-US" sz="2400" kern="0" dirty="0">
                <a:solidFill>
                  <a:srgbClr val="0070C0"/>
                </a:solidFill>
              </a:rPr>
              <a:t>Cloud, on prem, edge</a:t>
            </a:r>
          </a:p>
        </p:txBody>
      </p:sp>
      <p:pic>
        <p:nvPicPr>
          <p:cNvPr id="5" name="Picture 2" descr="Image result for tridium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51643" y="6565556"/>
            <a:ext cx="1060269" cy="2124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hat is Tridium Part 1 | Building Automation Monthly">
            <a:extLst>
              <a:ext uri="{FF2B5EF4-FFF2-40B4-BE49-F238E27FC236}">
                <a16:creationId xmlns:a16="http://schemas.microsoft.com/office/drawing/2014/main" id="{52FD17F0-F811-465C-B1B4-74840827B7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159" y="1560557"/>
            <a:ext cx="5677184" cy="3796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626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Content Placeholder 2"/>
          <p:cNvSpPr>
            <a:spLocks noGrp="1"/>
          </p:cNvSpPr>
          <p:nvPr>
            <p:ph idx="1"/>
          </p:nvPr>
        </p:nvSpPr>
        <p:spPr>
          <a:xfrm>
            <a:off x="2357438" y="706438"/>
            <a:ext cx="7624762" cy="620712"/>
          </a:xfrm>
        </p:spPr>
        <p:txBody>
          <a:bodyPr>
            <a:normAutofit fontScale="47500" lnSpcReduction="20000"/>
          </a:bodyPr>
          <a:lstStyle/>
          <a:p>
            <a:pPr marL="0" indent="0">
              <a:lnSpc>
                <a:spcPts val="2363"/>
              </a:lnSpc>
            </a:pPr>
            <a:r>
              <a:rPr lang="en-US" altLang="ja-JP" sz="1800" dirty="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A Software framework that allows you to preserve legacy systems investments, save on development costs and reduce time to market</a:t>
            </a:r>
          </a:p>
        </p:txBody>
      </p:sp>
      <p:sp>
        <p:nvSpPr>
          <p:cNvPr id="13" name="Title 1"/>
          <p:cNvSpPr txBox="1">
            <a:spLocks/>
          </p:cNvSpPr>
          <p:nvPr/>
        </p:nvSpPr>
        <p:spPr>
          <a:xfrm>
            <a:off x="334962" y="0"/>
            <a:ext cx="10370107" cy="1304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1793CE"/>
                </a:solidFill>
                <a:latin typeface="Helvetica" panose="020B0604020202020204" pitchFamily="34" charset="0"/>
                <a:cs typeface="Helvetica" panose="020B0604020202020204" pitchFamily="34" charset="0"/>
              </a:rPr>
              <a:t>Niagara Framework Easily Connects Intelligent Systems</a:t>
            </a:r>
            <a:endParaRPr lang="en-GB" sz="3200" dirty="0">
              <a:solidFill>
                <a:srgbClr val="1793CE"/>
              </a:solidFill>
              <a:latin typeface="Helvetica" panose="020B0604020202020204" pitchFamily="34" charset="0"/>
              <a:cs typeface="Helvetica" panose="020B0604020202020204" pitchFamily="34" charset="0"/>
            </a:endParaRPr>
          </a:p>
        </p:txBody>
      </p:sp>
      <p:pic>
        <p:nvPicPr>
          <p:cNvPr id="17" name="Picture 2" descr="Image result for tridium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51643" y="6565556"/>
            <a:ext cx="1060269" cy="2124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iagara Platform Architecture">
            <a:extLst>
              <a:ext uri="{FF2B5EF4-FFF2-40B4-BE49-F238E27FC236}">
                <a16:creationId xmlns:a16="http://schemas.microsoft.com/office/drawing/2014/main" id="{7B6F3F89-C3B8-4603-9664-4E3BE2FA3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0378" y="1022627"/>
            <a:ext cx="8771244" cy="527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078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845">
                                            <p:txEl>
                                              <p:pRg st="0" end="0"/>
                                            </p:txEl>
                                          </p:spTgt>
                                        </p:tgtEl>
                                        <p:attrNameLst>
                                          <p:attrName>style.visibility</p:attrName>
                                        </p:attrNameLst>
                                      </p:cBhvr>
                                      <p:to>
                                        <p:strVal val="visible"/>
                                      </p:to>
                                    </p:set>
                                    <p:animEffect transition="in" filter="fade">
                                      <p:cBhvr>
                                        <p:cTn id="7" dur="500"/>
                                        <p:tgtEl>
                                          <p:spTgt spid="358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669095" y="2721723"/>
            <a:ext cx="246563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defRPr/>
            </a:pPr>
            <a:r>
              <a:rPr lang="en-US" sz="3200" dirty="0">
                <a:solidFill>
                  <a:srgbClr val="FF0000"/>
                </a:solidFill>
                <a:latin typeface="Arial Black" pitchFamily="-65" charset="0"/>
                <a:cs typeface="Times New Roman" pitchFamily="-65" charset="0"/>
              </a:rPr>
              <a:t>Modbus</a:t>
            </a:r>
            <a:r>
              <a:rPr lang="en-US" sz="2800" dirty="0">
                <a:solidFill>
                  <a:srgbClr val="FF0000"/>
                </a:solidFill>
                <a:latin typeface="Arial Black" pitchFamily="-65" charset="0"/>
                <a:cs typeface="Times New Roman" pitchFamily="-65" charset="0"/>
                <a:sym typeface="Symbol" pitchFamily="-65" charset="2"/>
              </a:rPr>
              <a:t></a:t>
            </a:r>
          </a:p>
        </p:txBody>
      </p:sp>
      <p:pic>
        <p:nvPicPr>
          <p:cNvPr id="3" name="Picture 3" descr="Bacnet"/>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3588703" y="1498555"/>
            <a:ext cx="2909887"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6250940" y="4213180"/>
            <a:ext cx="236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Font typeface="Lucida Grande" pitchFamily="1" charset="0"/>
              <a:buChar char="-"/>
              <a:defRPr>
                <a:solidFill>
                  <a:schemeClr val="tx1"/>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500">
                <a:solidFill>
                  <a:schemeClr val="tx1"/>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defRPr sz="1500" i="1">
                <a:solidFill>
                  <a:schemeClr val="tx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defRPr sz="1500" i="1">
                <a:solidFill>
                  <a:schemeClr val="tx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defRPr sz="1500" i="1">
                <a:solidFill>
                  <a:schemeClr val="tx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defRPr sz="1500" i="1">
                <a:solidFill>
                  <a:schemeClr val="tx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defRPr sz="1500" i="1">
                <a:solidFill>
                  <a:schemeClr val="tx2"/>
                </a:solidFill>
                <a:latin typeface="Helvetica" panose="020B0604020202020204" pitchFamily="34" charset="0"/>
                <a:ea typeface="Helvetica" panose="020B0604020202020204" pitchFamily="34" charset="0"/>
                <a:cs typeface="Helvetica" panose="020B0604020202020204" pitchFamily="34" charset="0"/>
              </a:defRPr>
            </a:lvl9pPr>
          </a:lstStyle>
          <a:p>
            <a:pPr>
              <a:spcBef>
                <a:spcPct val="50000"/>
              </a:spcBef>
              <a:buFontTx/>
              <a:buNone/>
            </a:pPr>
            <a:endParaRPr lang="en-GB" altLang="en-US" sz="2400" b="1" dirty="0">
              <a:solidFill>
                <a:srgbClr val="00CC00"/>
              </a:solidFill>
              <a:latin typeface="Verdana" panose="020B0604030504040204" pitchFamily="34" charset="0"/>
            </a:endParaRPr>
          </a:p>
        </p:txBody>
      </p:sp>
      <p:pic>
        <p:nvPicPr>
          <p:cNvPr id="7" name="Picture 11" descr="obix-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17647" y="3650978"/>
            <a:ext cx="223043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KNX"/>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09736" y="1371431"/>
            <a:ext cx="1784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334962" y="0"/>
            <a:ext cx="10370107" cy="1304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1793CE"/>
                </a:solidFill>
                <a:latin typeface="Helvetica" panose="020B0604020202020204" pitchFamily="34" charset="0"/>
                <a:cs typeface="Helvetica" panose="020B0604020202020204" pitchFamily="34" charset="0"/>
              </a:rPr>
              <a:t>Open Integration Standards</a:t>
            </a:r>
          </a:p>
        </p:txBody>
      </p:sp>
      <p:pic>
        <p:nvPicPr>
          <p:cNvPr id="13" name="Picture 2" descr="Image result for tridium log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851643" y="6565556"/>
            <a:ext cx="1060269" cy="21241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snmp logo">
            <a:extLst>
              <a:ext uri="{FF2B5EF4-FFF2-40B4-BE49-F238E27FC236}">
                <a16:creationId xmlns:a16="http://schemas.microsoft.com/office/drawing/2014/main" id="{2436C065-AC05-43D2-98DE-92F11DDA767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931568" y="3468228"/>
            <a:ext cx="1450209" cy="145020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m-bus logo">
            <a:extLst>
              <a:ext uri="{FF2B5EF4-FFF2-40B4-BE49-F238E27FC236}">
                <a16:creationId xmlns:a16="http://schemas.microsoft.com/office/drawing/2014/main" id="{34C3A76C-2912-46E4-8EE4-B5CFEB64DE2C}"/>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30375" y="2640673"/>
            <a:ext cx="1917710" cy="59878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xml logo">
            <a:extLst>
              <a:ext uri="{FF2B5EF4-FFF2-40B4-BE49-F238E27FC236}">
                <a16:creationId xmlns:a16="http://schemas.microsoft.com/office/drawing/2014/main" id="{C117A51B-8696-4C36-9624-D1E011CC435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59214" y="5129829"/>
            <a:ext cx="1788871" cy="40063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opc ua logo">
            <a:extLst>
              <a:ext uri="{FF2B5EF4-FFF2-40B4-BE49-F238E27FC236}">
                <a16:creationId xmlns:a16="http://schemas.microsoft.com/office/drawing/2014/main" id="{1DDA8384-C909-457B-8FD5-A05E8182C27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348836" y="3898084"/>
            <a:ext cx="2595563" cy="48024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301o583r8shhildde3s0vcnh-wpengine.netdna-ssl.com/wp-content/uploads/2017/08/MQTTorg-logo.jpg">
            <a:extLst>
              <a:ext uri="{FF2B5EF4-FFF2-40B4-BE49-F238E27FC236}">
                <a16:creationId xmlns:a16="http://schemas.microsoft.com/office/drawing/2014/main" id="{AD70A9D6-F0AF-4D63-AA27-840E4BF77453}"/>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595400" y="2618573"/>
            <a:ext cx="2219337" cy="65274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result for lonworks logo">
            <a:extLst>
              <a:ext uri="{FF2B5EF4-FFF2-40B4-BE49-F238E27FC236}">
                <a16:creationId xmlns:a16="http://schemas.microsoft.com/office/drawing/2014/main" id="{3029D10D-10CB-4249-A6FB-F6278957E56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615654" y="903378"/>
            <a:ext cx="3530304" cy="1767976"/>
          </a:xfrm>
          <a:prstGeom prst="rect">
            <a:avLst/>
          </a:prstGeom>
          <a:noFill/>
          <a:extLst>
            <a:ext uri="{909E8E84-426E-40DD-AFC4-6F175D3DCCD1}">
              <a14:hiddenFill xmlns:a14="http://schemas.microsoft.com/office/drawing/2010/main">
                <a:solidFill>
                  <a:srgbClr val="FFFFFF"/>
                </a:solidFill>
              </a14:hiddenFill>
            </a:ext>
          </a:extLst>
        </p:spPr>
      </p:pic>
      <p:sp>
        <p:nvSpPr>
          <p:cNvPr id="4" name="Left Brace 3">
            <a:extLst>
              <a:ext uri="{FF2B5EF4-FFF2-40B4-BE49-F238E27FC236}">
                <a16:creationId xmlns:a16="http://schemas.microsoft.com/office/drawing/2014/main" id="{B2B1D0C0-538A-42EA-9E5C-40CB0CB38776}"/>
              </a:ext>
            </a:extLst>
          </p:cNvPr>
          <p:cNvSpPr/>
          <p:nvPr/>
        </p:nvSpPr>
        <p:spPr>
          <a:xfrm>
            <a:off x="2890203" y="1410789"/>
            <a:ext cx="237317" cy="47366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8D6EBC0E-0C4A-4152-9793-A1DCDD28E837}"/>
              </a:ext>
            </a:extLst>
          </p:cNvPr>
          <p:cNvSpPr/>
          <p:nvPr/>
        </p:nvSpPr>
        <p:spPr>
          <a:xfrm>
            <a:off x="751114" y="1815737"/>
            <a:ext cx="1706112" cy="855617"/>
          </a:xfrm>
          <a:prstGeom prst="roundRect">
            <a:avLst/>
          </a:prstGeom>
          <a:solidFill>
            <a:srgbClr val="569E78"/>
          </a:solidFill>
          <a:ln>
            <a:solidFill>
              <a:srgbClr val="569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PLC’s</a:t>
            </a:r>
          </a:p>
        </p:txBody>
      </p:sp>
      <p:sp>
        <p:nvSpPr>
          <p:cNvPr id="18" name="Rectangle: Rounded Corners 17">
            <a:extLst>
              <a:ext uri="{FF2B5EF4-FFF2-40B4-BE49-F238E27FC236}">
                <a16:creationId xmlns:a16="http://schemas.microsoft.com/office/drawing/2014/main" id="{46C8F1E3-B533-4360-9DB5-0AA30970F744}"/>
              </a:ext>
            </a:extLst>
          </p:cNvPr>
          <p:cNvSpPr/>
          <p:nvPr/>
        </p:nvSpPr>
        <p:spPr>
          <a:xfrm>
            <a:off x="751114" y="3223170"/>
            <a:ext cx="1706112" cy="855617"/>
          </a:xfrm>
          <a:prstGeom prst="roundRect">
            <a:avLst/>
          </a:prstGeom>
          <a:solidFill>
            <a:srgbClr val="C08B70"/>
          </a:solidFill>
          <a:ln>
            <a:solidFill>
              <a:srgbClr val="C08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IO Modules</a:t>
            </a:r>
          </a:p>
        </p:txBody>
      </p:sp>
      <p:sp>
        <p:nvSpPr>
          <p:cNvPr id="19" name="Rectangle: Rounded Corners 18">
            <a:extLst>
              <a:ext uri="{FF2B5EF4-FFF2-40B4-BE49-F238E27FC236}">
                <a16:creationId xmlns:a16="http://schemas.microsoft.com/office/drawing/2014/main" id="{58089A09-9ED5-4549-8D52-CD5C615B7361}"/>
              </a:ext>
            </a:extLst>
          </p:cNvPr>
          <p:cNvSpPr/>
          <p:nvPr/>
        </p:nvSpPr>
        <p:spPr>
          <a:xfrm>
            <a:off x="776700" y="4674845"/>
            <a:ext cx="1706112" cy="855617"/>
          </a:xfrm>
          <a:prstGeom prst="roundRect">
            <a:avLst/>
          </a:prstGeom>
          <a:solidFill>
            <a:srgbClr val="EC6C44"/>
          </a:solidFill>
          <a:ln>
            <a:solidFill>
              <a:srgbClr val="EC6C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 Devices</a:t>
            </a:r>
          </a:p>
        </p:txBody>
      </p:sp>
    </p:spTree>
    <p:extLst>
      <p:ext uri="{BB962C8B-B14F-4D97-AF65-F5344CB8AC3E}">
        <p14:creationId xmlns:p14="http://schemas.microsoft.com/office/powerpoint/2010/main" val="4013311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7" descr="TAC_andove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6186" y="3885702"/>
            <a:ext cx="2209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4" descr="axis_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7937" y="1618751"/>
            <a:ext cx="16795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5" descr="logo_dedicated_micro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1670" y="2807168"/>
            <a:ext cx="34242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9" descr="Mileston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90048" y="2576014"/>
            <a:ext cx="1049338"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2"/>
          <p:cNvGraphicFramePr>
            <a:graphicFrameLocks noChangeAspect="1"/>
          </p:cNvGraphicFramePr>
          <p:nvPr>
            <p:extLst>
              <p:ext uri="{D42A27DB-BD31-4B8C-83A1-F6EECF244321}">
                <p14:modId xmlns:p14="http://schemas.microsoft.com/office/powerpoint/2010/main" val="1305948066"/>
              </p:ext>
            </p:extLst>
          </p:nvPr>
        </p:nvGraphicFramePr>
        <p:xfrm>
          <a:off x="4046711" y="1645118"/>
          <a:ext cx="1447800" cy="619126"/>
        </p:xfrm>
        <a:graphic>
          <a:graphicData uri="http://schemas.openxmlformats.org/presentationml/2006/ole">
            <mc:AlternateContent xmlns:mc="http://schemas.openxmlformats.org/markup-compatibility/2006">
              <mc:Choice xmlns:v="urn:schemas-microsoft-com:vml" Requires="v">
                <p:oleObj name="Photo Editor Photo" r:id="rId7" imgW="6144483" imgH="2685714" progId="">
                  <p:embed/>
                </p:oleObj>
              </mc:Choice>
              <mc:Fallback>
                <p:oleObj name="Photo Editor Photo" r:id="rId7" imgW="6144483" imgH="2685714" progId="">
                  <p:embed/>
                  <p:pic>
                    <p:nvPicPr>
                      <p:cNvPr id="6"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6711" y="1645118"/>
                        <a:ext cx="1447800" cy="6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3"/>
          <p:cNvGraphicFramePr>
            <a:graphicFrameLocks noChangeAspect="1"/>
          </p:cNvGraphicFramePr>
          <p:nvPr>
            <p:extLst>
              <p:ext uri="{D42A27DB-BD31-4B8C-83A1-F6EECF244321}">
                <p14:modId xmlns:p14="http://schemas.microsoft.com/office/powerpoint/2010/main" val="1615023831"/>
              </p:ext>
            </p:extLst>
          </p:nvPr>
        </p:nvGraphicFramePr>
        <p:xfrm>
          <a:off x="8577437" y="1607638"/>
          <a:ext cx="1820862" cy="685800"/>
        </p:xfrm>
        <a:graphic>
          <a:graphicData uri="http://schemas.openxmlformats.org/presentationml/2006/ole">
            <mc:AlternateContent xmlns:mc="http://schemas.openxmlformats.org/markup-compatibility/2006">
              <mc:Choice xmlns:v="urn:schemas-microsoft-com:vml" Requires="v">
                <p:oleObj name="Photo Editor Photo" r:id="rId9" imgW="1428949" imgH="552527" progId="">
                  <p:embed/>
                </p:oleObj>
              </mc:Choice>
              <mc:Fallback>
                <p:oleObj name="Photo Editor Photo" r:id="rId9" imgW="1428949" imgH="552527" progId="">
                  <p:embed/>
                  <p:pic>
                    <p:nvPicPr>
                      <p:cNvPr id="7"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77437" y="1607638"/>
                        <a:ext cx="18208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Picture 45" descr="wattstopper">
            <a:hlinkClick r:id="rId11"/>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25593" y="4155577"/>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6" descr="JCI"/>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987725" y="3493589"/>
            <a:ext cx="32702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197774" y="1502863"/>
            <a:ext cx="1676400" cy="82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257599" y="5171576"/>
            <a:ext cx="124777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633962" y="5123952"/>
            <a:ext cx="22780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8" descr="Gilbarco Logo"/>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559599" y="3828552"/>
            <a:ext cx="295275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8274224" y="4979488"/>
            <a:ext cx="24765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559724" y="5114426"/>
            <a:ext cx="1330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259687" y="2814139"/>
            <a:ext cx="132873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txBox="1">
            <a:spLocks/>
          </p:cNvSpPr>
          <p:nvPr/>
        </p:nvSpPr>
        <p:spPr>
          <a:xfrm>
            <a:off x="334962" y="1"/>
            <a:ext cx="10703098" cy="1310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1793CE"/>
                </a:solidFill>
                <a:latin typeface="Helvetica" panose="020B0604020202020204" pitchFamily="34" charset="0"/>
                <a:cs typeface="Helvetica" panose="020B0604020202020204" pitchFamily="34" charset="0"/>
              </a:rPr>
              <a:t>Supporting Legacy &amp; Proprietary Drivers</a:t>
            </a:r>
          </a:p>
        </p:txBody>
      </p:sp>
      <p:pic>
        <p:nvPicPr>
          <p:cNvPr id="6146" name="Picture 2" descr="Image result for schneider satchwell"/>
          <p:cNvPicPr>
            <a:picLocks noChangeAspect="1" noChangeArrowheads="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a:ext>
            </a:extLst>
          </a:blip>
          <a:srcRect l="20019" t="21146" r="20676" b="17729"/>
          <a:stretch/>
        </p:blipFill>
        <p:spPr bwMode="auto">
          <a:xfrm>
            <a:off x="9241010" y="2337793"/>
            <a:ext cx="1797050" cy="127971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Trend BMS"/>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582641" y="4680498"/>
            <a:ext cx="1424121" cy="3185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tridium logo"/>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0851643" y="6565556"/>
            <a:ext cx="1060269" cy="212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13901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ridium Logo &amp; Niagara Theme">
  <a:themeElements>
    <a:clrScheme name="">
      <a:dk1>
        <a:srgbClr val="000000"/>
      </a:dk1>
      <a:lt1>
        <a:srgbClr val="FFFFFF"/>
      </a:lt1>
      <a:dk2>
        <a:srgbClr val="000000"/>
      </a:dk2>
      <a:lt2>
        <a:srgbClr val="808080"/>
      </a:lt2>
      <a:accent1>
        <a:srgbClr val="C0EDFE"/>
      </a:accent1>
      <a:accent2>
        <a:srgbClr val="333399"/>
      </a:accent2>
      <a:accent3>
        <a:srgbClr val="FFFFFF"/>
      </a:accent3>
      <a:accent4>
        <a:srgbClr val="000000"/>
      </a:accent4>
      <a:accent5>
        <a:srgbClr val="DCF4FE"/>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ridium Logo &amp; Niagara Theme" id="{6BC29677-F66F-41A0-A88D-6789BB5D203B}" vid="{D202FEA5-F1A3-40B8-AD4F-C36032ACD11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BA66AC78464D449D6BDC78C2611CFA" ma:contentTypeVersion="9" ma:contentTypeDescription="Create a new document." ma:contentTypeScope="" ma:versionID="4e2e2dd1e0d47cf205252a7bf15f8ad8">
  <xsd:schema xmlns:xsd="http://www.w3.org/2001/XMLSchema" xmlns:xs="http://www.w3.org/2001/XMLSchema" xmlns:p="http://schemas.microsoft.com/office/2006/metadata/properties" xmlns:ns3="7481aecc-c6a3-4d69-8f83-3755504abf31" targetNamespace="http://schemas.microsoft.com/office/2006/metadata/properties" ma:root="true" ma:fieldsID="bdde3ecb56faee2383f87673b8ab9110" ns3:_="">
    <xsd:import namespace="7481aecc-c6a3-4d69-8f83-3755504abf3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81aecc-c6a3-4d69-8f83-3755504abf3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DB265F-720F-48B3-A80A-99362369B0B4}">
  <ds:schemaRefs>
    <ds:schemaRef ds:uri="http://schemas.microsoft.com/office/infopath/2007/PartnerControls"/>
    <ds:schemaRef ds:uri="http://purl.org/dc/dcmitype/"/>
    <ds:schemaRef ds:uri="http://schemas.microsoft.com/office/2006/documentManagement/types"/>
    <ds:schemaRef ds:uri="7481aecc-c6a3-4d69-8f83-3755504abf31"/>
    <ds:schemaRef ds:uri="http://purl.org/dc/elements/1.1/"/>
    <ds:schemaRef ds:uri="http://schemas.openxmlformats.org/package/2006/metadata/core-propertie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66F3C497-B874-4D44-800B-11833D88E4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81aecc-c6a3-4d69-8f83-3755504abf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B26E30-8674-4488-9A48-5B13F47171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907</Words>
  <Application>Microsoft Office PowerPoint</Application>
  <PresentationFormat>Widescreen</PresentationFormat>
  <Paragraphs>131</Paragraphs>
  <Slides>14</Slides>
  <Notes>12</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28" baseType="lpstr">
      <vt:lpstr>Arial</vt:lpstr>
      <vt:lpstr>Arial Black</vt:lpstr>
      <vt:lpstr>Calibri</vt:lpstr>
      <vt:lpstr>Calibri Light</vt:lpstr>
      <vt:lpstr>DIN</vt:lpstr>
      <vt:lpstr>Franklin Gothic Book</vt:lpstr>
      <vt:lpstr>Franklin Gothic Medium</vt:lpstr>
      <vt:lpstr>Gill Sans</vt:lpstr>
      <vt:lpstr>Helvetica</vt:lpstr>
      <vt:lpstr>Times</vt:lpstr>
      <vt:lpstr>Verdana</vt:lpstr>
      <vt:lpstr>Office Theme</vt:lpstr>
      <vt:lpstr>2_Tridium Logo &amp; Niagara Theme</vt:lpstr>
      <vt:lpstr>Photo Editor Photo</vt:lpstr>
      <vt:lpstr>Niagara Overview    Durvin Sandiford</vt:lpstr>
      <vt:lpstr>Tridium’s Story</vt:lpstr>
      <vt:lpstr>PowerPoint Presentation</vt:lpstr>
      <vt:lpstr>PowerPoint Presentation</vt:lpstr>
      <vt:lpstr>PowerPoint Presentation</vt:lpstr>
      <vt:lpstr>The Niagara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Tridium</dc:title>
  <dc:creator>Rogers, Paul</dc:creator>
  <cp:lastModifiedBy>Matt Stansfield</cp:lastModifiedBy>
  <cp:revision>154</cp:revision>
  <dcterms:created xsi:type="dcterms:W3CDTF">2017-09-07T10:13:42Z</dcterms:created>
  <dcterms:modified xsi:type="dcterms:W3CDTF">2022-11-08T12:41:44Z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0x01010067BA66AC78464D449D6BDC78C2611CFA</vt:lpwstr>
  </property>
  <property fmtid="{D5CDD505-2E9C-101B-9397-08002B2CF9AE}" pid="3" name="MSIP_Label_90c2fedb-0da6-4717-8531-d16a1b9930f4_Enabled">
    <vt:lpwstr>True</vt:lpwstr>
  </property>
  <property fmtid="{D5CDD505-2E9C-101B-9397-08002B2CF9AE}" pid="4" name="MSIP_Label_90c2fedb-0da6-4717-8531-d16a1b9930f4_SiteId">
    <vt:lpwstr>45597f60-6e37-4be7-acfb-4c9e23b261ea</vt:lpwstr>
  </property>
  <property fmtid="{D5CDD505-2E9C-101B-9397-08002B2CF9AE}" pid="5" name="MSIP_Label_90c2fedb-0da6-4717-8531-d16a1b9930f4_Owner">
    <vt:lpwstr>Saravanakumar_T@swissre.com</vt:lpwstr>
  </property>
  <property fmtid="{D5CDD505-2E9C-101B-9397-08002B2CF9AE}" pid="6" name="MSIP_Label_90c2fedb-0da6-4717-8531-d16a1b9930f4_SetDate">
    <vt:lpwstr>2020-06-11T03:45:27.1440536Z</vt:lpwstr>
  </property>
  <property fmtid="{D5CDD505-2E9C-101B-9397-08002B2CF9AE}" pid="7" name="MSIP_Label_90c2fedb-0da6-4717-8531-d16a1b9930f4_Name">
    <vt:lpwstr>Internal</vt:lpwstr>
  </property>
  <property fmtid="{D5CDD505-2E9C-101B-9397-08002B2CF9AE}" pid="8" name="MSIP_Label_90c2fedb-0da6-4717-8531-d16a1b9930f4_Application">
    <vt:lpwstr>Microsoft Azure Information Protection</vt:lpwstr>
  </property>
  <property fmtid="{D5CDD505-2E9C-101B-9397-08002B2CF9AE}" pid="9" name="MSIP_Label_90c2fedb-0da6-4717-8531-d16a1b9930f4_Extended_MSFT_Method">
    <vt:lpwstr>Automatic</vt:lpwstr>
  </property>
  <property fmtid="{D5CDD505-2E9C-101B-9397-08002B2CF9AE}" pid="10" name="MSIP_Label_d546e5e1-5d42-4630-bacd-c69bfdcbd5e8_Enabled">
    <vt:lpwstr>true</vt:lpwstr>
  </property>
  <property fmtid="{D5CDD505-2E9C-101B-9397-08002B2CF9AE}" pid="11" name="MSIP_Label_d546e5e1-5d42-4630-bacd-c69bfdcbd5e8_SetDate">
    <vt:lpwstr>2022-01-19T12:04:20Z</vt:lpwstr>
  </property>
  <property fmtid="{D5CDD505-2E9C-101B-9397-08002B2CF9AE}" pid="12" name="MSIP_Label_d546e5e1-5d42-4630-bacd-c69bfdcbd5e8_Method">
    <vt:lpwstr>Standard</vt:lpwstr>
  </property>
  <property fmtid="{D5CDD505-2E9C-101B-9397-08002B2CF9AE}" pid="13" name="MSIP_Label_d546e5e1-5d42-4630-bacd-c69bfdcbd5e8_Name">
    <vt:lpwstr>d546e5e1-5d42-4630-bacd-c69bfdcbd5e8</vt:lpwstr>
  </property>
  <property fmtid="{D5CDD505-2E9C-101B-9397-08002B2CF9AE}" pid="14" name="MSIP_Label_d546e5e1-5d42-4630-bacd-c69bfdcbd5e8_SiteId">
    <vt:lpwstr>96ece526-9c7d-48b0-8daf-8b93c90a5d18</vt:lpwstr>
  </property>
  <property fmtid="{D5CDD505-2E9C-101B-9397-08002B2CF9AE}" pid="15" name="MSIP_Label_d546e5e1-5d42-4630-bacd-c69bfdcbd5e8_ActionId">
    <vt:lpwstr>70a3312e-b93d-4e62-875c-875c3d5edf2f</vt:lpwstr>
  </property>
  <property fmtid="{D5CDD505-2E9C-101B-9397-08002B2CF9AE}" pid="16" name="MSIP_Label_d546e5e1-5d42-4630-bacd-c69bfdcbd5e8_ContentBits">
    <vt:lpwstr>0</vt:lpwstr>
  </property>
  <property fmtid="{D5CDD505-2E9C-101B-9397-08002B2CF9AE}" pid="17" name="SmartTag">
    <vt:lpwstr>4</vt:lpwstr>
  </property>
</Properties>
</file>